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comments/comment1.xml" ContentType="application/vnd.openxmlformats-officedocument.presentationml.comments+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7" r:id="rId2"/>
    <p:sldId id="258" r:id="rId3"/>
    <p:sldId id="259" r:id="rId4"/>
    <p:sldId id="260" r:id="rId5"/>
    <p:sldId id="262" r:id="rId6"/>
    <p:sldId id="333" r:id="rId7"/>
    <p:sldId id="272" r:id="rId8"/>
    <p:sldId id="264" r:id="rId9"/>
    <p:sldId id="265" r:id="rId10"/>
    <p:sldId id="273" r:id="rId11"/>
    <p:sldId id="266" r:id="rId12"/>
    <p:sldId id="267" r:id="rId13"/>
    <p:sldId id="334" r:id="rId14"/>
    <p:sldId id="335" r:id="rId15"/>
    <p:sldId id="336" r:id="rId16"/>
    <p:sldId id="337" r:id="rId17"/>
    <p:sldId id="323" r:id="rId18"/>
    <p:sldId id="324" r:id="rId19"/>
    <p:sldId id="325" r:id="rId20"/>
    <p:sldId id="276" r:id="rId21"/>
    <p:sldId id="275" r:id="rId22"/>
    <p:sldId id="277" r:id="rId23"/>
    <p:sldId id="268" r:id="rId24"/>
    <p:sldId id="269" r:id="rId25"/>
    <p:sldId id="270" r:id="rId26"/>
    <p:sldId id="271" r:id="rId27"/>
    <p:sldId id="280" r:id="rId28"/>
    <p:sldId id="281" r:id="rId29"/>
    <p:sldId id="274" r:id="rId30"/>
    <p:sldId id="282" r:id="rId31"/>
    <p:sldId id="285" r:id="rId32"/>
    <p:sldId id="286" r:id="rId33"/>
    <p:sldId id="283" r:id="rId34"/>
    <p:sldId id="297" r:id="rId35"/>
    <p:sldId id="340" r:id="rId36"/>
    <p:sldId id="298" r:id="rId37"/>
    <p:sldId id="299" r:id="rId38"/>
    <p:sldId id="303" r:id="rId39"/>
    <p:sldId id="301" r:id="rId40"/>
    <p:sldId id="300" r:id="rId41"/>
    <p:sldId id="305" r:id="rId42"/>
    <p:sldId id="304" r:id="rId43"/>
    <p:sldId id="326" r:id="rId44"/>
    <p:sldId id="306" r:id="rId45"/>
    <p:sldId id="307" r:id="rId46"/>
    <p:sldId id="308" r:id="rId47"/>
    <p:sldId id="321" r:id="rId48"/>
    <p:sldId id="318" r:id="rId49"/>
    <p:sldId id="320" r:id="rId50"/>
    <p:sldId id="32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xam3" initials="e" lastIdx="1" clrIdx="0">
    <p:extLst>
      <p:ext uri="{19B8F6BF-5375-455C-9EA6-DF929625EA0E}">
        <p15:presenceInfo xmlns="" xmlns:p15="http://schemas.microsoft.com/office/powerpoint/2012/main" userId="exam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8C8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49" d="100"/>
          <a:sy n="49" d="100"/>
        </p:scale>
        <p:origin x="-102" y="-3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4T11:08:35.362" idx="1">
    <p:pos x="10" y="10"/>
    <p:text/>
    <p:extLst>
      <p:ext uri="{C676402C-5697-4E1C-873F-D02D1690AC5C}">
        <p15:threadingInfo xmlns=""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B04A1B-E6FB-4C3A-AC8C-FDC1D00AE7D2}" type="datetimeFigureOut">
              <a:rPr lang="en-US" smtClean="0"/>
              <a:pPr/>
              <a:t>9/14/2021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57506-20D6-41D0-8A94-CFAD78EFABE3}" type="slidenum">
              <a:rPr lang="en-US" smtClean="0"/>
              <a:pPr/>
              <a:t>‹#›</a:t>
            </a:fld>
            <a:endParaRPr lang="en-US"/>
          </a:p>
        </p:txBody>
      </p:sp>
    </p:spTree>
    <p:extLst>
      <p:ext uri="{BB962C8B-B14F-4D97-AF65-F5344CB8AC3E}">
        <p14:creationId xmlns="" xmlns:p14="http://schemas.microsoft.com/office/powerpoint/2010/main" val="2263729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hdr" sz="quarter"/>
          </p:nvPr>
        </p:nvSpPr>
        <p:spPr>
          <a:noFill/>
        </p:spPr>
        <p:txBody>
          <a:bodyPr/>
          <a:lstStyle/>
          <a:p>
            <a:r>
              <a:rPr lang="en-US" dirty="0" smtClean="0"/>
              <a:t>*</a:t>
            </a:r>
          </a:p>
        </p:txBody>
      </p:sp>
      <p:sp>
        <p:nvSpPr>
          <p:cNvPr id="130051" name="Rectangle 3"/>
          <p:cNvSpPr>
            <a:spLocks noGrp="1" noChangeArrowheads="1"/>
          </p:cNvSpPr>
          <p:nvPr>
            <p:ph type="dt" sz="quarter" idx="1"/>
          </p:nvPr>
        </p:nvSpPr>
        <p:spPr>
          <a:noFill/>
        </p:spPr>
        <p:txBody>
          <a:bodyPr/>
          <a:lstStyle/>
          <a:p>
            <a:r>
              <a:rPr lang="en-US" dirty="0" smtClean="0"/>
              <a:t>07/16/96</a:t>
            </a:r>
          </a:p>
        </p:txBody>
      </p:sp>
      <p:sp>
        <p:nvSpPr>
          <p:cNvPr id="130052"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30053" name="Rectangle 7"/>
          <p:cNvSpPr>
            <a:spLocks noGrp="1" noChangeArrowheads="1"/>
          </p:cNvSpPr>
          <p:nvPr>
            <p:ph type="sldNum" sz="quarter" idx="5"/>
          </p:nvPr>
        </p:nvSpPr>
        <p:spPr>
          <a:noFill/>
        </p:spPr>
        <p:txBody>
          <a:bodyPr/>
          <a:lstStyle/>
          <a:p>
            <a:fld id="{7D520040-D6DB-4DD4-AA12-22D64B042A1F}" type="slidenum">
              <a:rPr lang="en-US" smtClean="0"/>
              <a:pPr/>
              <a:t>13</a:t>
            </a:fld>
            <a:r>
              <a:rPr lang="en-US" dirty="0" smtClean="0"/>
              <a:t>##</a:t>
            </a:r>
          </a:p>
        </p:txBody>
      </p:sp>
      <p:sp>
        <p:nvSpPr>
          <p:cNvPr id="130054" name="Rectangle 2"/>
          <p:cNvSpPr>
            <a:spLocks noGrp="1" noRot="1" noChangeAspect="1" noChangeArrowheads="1" noTextEdit="1"/>
          </p:cNvSpPr>
          <p:nvPr>
            <p:ph type="sldImg"/>
          </p:nvPr>
        </p:nvSpPr>
        <p:spPr>
          <a:ln/>
        </p:spPr>
      </p:sp>
      <p:sp>
        <p:nvSpPr>
          <p:cNvPr id="130055" name="Rectangle 3"/>
          <p:cNvSpPr>
            <a:spLocks noGrp="1" noChangeArrowheads="1"/>
          </p:cNvSpPr>
          <p:nvPr>
            <p:ph type="body" idx="1"/>
          </p:nvPr>
        </p:nvSpPr>
        <p:spPr>
          <a:noFill/>
          <a:ln/>
        </p:spPr>
        <p:txBody>
          <a:bodyPr/>
          <a:lstStyle/>
          <a:p>
            <a:pPr eaLnBrk="1" hangingPunct="1"/>
            <a:endParaRPr lang="bg-BG" smtClean="0"/>
          </a:p>
        </p:txBody>
      </p:sp>
    </p:spTree>
    <p:extLst>
      <p:ext uri="{BB962C8B-B14F-4D97-AF65-F5344CB8AC3E}">
        <p14:creationId xmlns="" xmlns:p14="http://schemas.microsoft.com/office/powerpoint/2010/main" val="210711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a:noFill/>
        </p:spPr>
        <p:txBody>
          <a:bodyPr/>
          <a:lstStyle/>
          <a:p>
            <a:r>
              <a:rPr lang="en-US" dirty="0" smtClean="0"/>
              <a:t>*</a:t>
            </a:r>
          </a:p>
        </p:txBody>
      </p:sp>
      <p:sp>
        <p:nvSpPr>
          <p:cNvPr id="131075" name="Rectangle 3"/>
          <p:cNvSpPr>
            <a:spLocks noGrp="1" noChangeArrowheads="1"/>
          </p:cNvSpPr>
          <p:nvPr>
            <p:ph type="dt" sz="quarter" idx="1"/>
          </p:nvPr>
        </p:nvSpPr>
        <p:spPr>
          <a:noFill/>
        </p:spPr>
        <p:txBody>
          <a:bodyPr/>
          <a:lstStyle/>
          <a:p>
            <a:r>
              <a:rPr lang="en-US" dirty="0" smtClean="0"/>
              <a:t>07/16/96</a:t>
            </a:r>
          </a:p>
        </p:txBody>
      </p:sp>
      <p:sp>
        <p:nvSpPr>
          <p:cNvPr id="131076"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31077" name="Rectangle 7"/>
          <p:cNvSpPr>
            <a:spLocks noGrp="1" noChangeArrowheads="1"/>
          </p:cNvSpPr>
          <p:nvPr>
            <p:ph type="sldNum" sz="quarter" idx="5"/>
          </p:nvPr>
        </p:nvSpPr>
        <p:spPr>
          <a:noFill/>
        </p:spPr>
        <p:txBody>
          <a:bodyPr/>
          <a:lstStyle/>
          <a:p>
            <a:fld id="{1FE8D742-5DE5-4845-9EB6-7AC97C0E14F6}" type="slidenum">
              <a:rPr lang="en-US" smtClean="0"/>
              <a:pPr/>
              <a:t>15</a:t>
            </a:fld>
            <a:r>
              <a:rPr lang="en-US" dirty="0" smtClean="0"/>
              <a:t>##</a:t>
            </a:r>
          </a:p>
        </p:txBody>
      </p:sp>
      <p:sp>
        <p:nvSpPr>
          <p:cNvPr id="131078" name="Rectangle 2"/>
          <p:cNvSpPr>
            <a:spLocks noGrp="1" noRot="1" noChangeAspect="1" noChangeArrowheads="1" noTextEdit="1"/>
          </p:cNvSpPr>
          <p:nvPr>
            <p:ph type="sldImg"/>
          </p:nvPr>
        </p:nvSpPr>
        <p:spPr>
          <a:ln/>
        </p:spPr>
      </p:sp>
      <p:sp>
        <p:nvSpPr>
          <p:cNvPr id="131079"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 xmlns:p14="http://schemas.microsoft.com/office/powerpoint/2010/main" val="3026863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a:noFill/>
        </p:spPr>
        <p:txBody>
          <a:bodyPr/>
          <a:lstStyle/>
          <a:p>
            <a:r>
              <a:rPr lang="en-US" dirty="0" smtClean="0"/>
              <a:t>*</a:t>
            </a:r>
          </a:p>
        </p:txBody>
      </p:sp>
      <p:sp>
        <p:nvSpPr>
          <p:cNvPr id="133123" name="Rectangle 3"/>
          <p:cNvSpPr>
            <a:spLocks noGrp="1" noChangeArrowheads="1"/>
          </p:cNvSpPr>
          <p:nvPr>
            <p:ph type="dt" sz="quarter" idx="1"/>
          </p:nvPr>
        </p:nvSpPr>
        <p:spPr>
          <a:noFill/>
        </p:spPr>
        <p:txBody>
          <a:bodyPr/>
          <a:lstStyle/>
          <a:p>
            <a:r>
              <a:rPr lang="en-US" dirty="0" smtClean="0"/>
              <a:t>07/16/96</a:t>
            </a:r>
          </a:p>
        </p:txBody>
      </p:sp>
      <p:sp>
        <p:nvSpPr>
          <p:cNvPr id="133124" name="Rectangle 6"/>
          <p:cNvSpPr>
            <a:spLocks noGrp="1" noChangeArrowheads="1"/>
          </p:cNvSpPr>
          <p:nvPr>
            <p:ph type="ftr" sz="quarter" idx="4"/>
          </p:nvPr>
        </p:nvSpPr>
        <p:spPr>
          <a:noFill/>
        </p:spPr>
        <p:txBody>
          <a:bodyPr/>
          <a:lstStyle/>
          <a:p>
            <a:r>
              <a:rPr lang="en-US" dirty="0" smtClean="0"/>
              <a:t>(c) 2007 National Academy for Software Development - http://academy.devbg.org. All rights reserved. Unauthorized copying or re-distribution is strictly prohibited.*</a:t>
            </a:r>
          </a:p>
        </p:txBody>
      </p:sp>
      <p:sp>
        <p:nvSpPr>
          <p:cNvPr id="133125" name="Rectangle 7"/>
          <p:cNvSpPr>
            <a:spLocks noGrp="1" noChangeArrowheads="1"/>
          </p:cNvSpPr>
          <p:nvPr>
            <p:ph type="sldNum" sz="quarter" idx="5"/>
          </p:nvPr>
        </p:nvSpPr>
        <p:spPr>
          <a:noFill/>
        </p:spPr>
        <p:txBody>
          <a:bodyPr/>
          <a:lstStyle/>
          <a:p>
            <a:fld id="{0A3FD654-343F-4B24-BC96-A5E6A78FE443}" type="slidenum">
              <a:rPr lang="en-US" smtClean="0"/>
              <a:pPr/>
              <a:t>16</a:t>
            </a:fld>
            <a:r>
              <a:rPr lang="en-US" dirty="0" smtClean="0"/>
              <a:t>##</a:t>
            </a:r>
          </a:p>
        </p:txBody>
      </p:sp>
      <p:sp>
        <p:nvSpPr>
          <p:cNvPr id="133126" name="Rectangle 2"/>
          <p:cNvSpPr>
            <a:spLocks noGrp="1" noRot="1" noChangeAspect="1" noChangeArrowheads="1" noTextEdit="1"/>
          </p:cNvSpPr>
          <p:nvPr>
            <p:ph type="sldImg"/>
          </p:nvPr>
        </p:nvSpPr>
        <p:spPr>
          <a:ln/>
        </p:spPr>
      </p:sp>
      <p:sp>
        <p:nvSpPr>
          <p:cNvPr id="133127" name="Rectangle 3"/>
          <p:cNvSpPr>
            <a:spLocks noGrp="1" noChangeArrowheads="1"/>
          </p:cNvSpPr>
          <p:nvPr>
            <p:ph type="body" idx="1"/>
          </p:nvPr>
        </p:nvSpPr>
        <p:spPr>
          <a:xfrm>
            <a:off x="687874" y="4415321"/>
            <a:ext cx="5506066" cy="4183164"/>
          </a:xfrm>
          <a:noFill/>
          <a:ln/>
        </p:spPr>
        <p:txBody>
          <a:bodyPr/>
          <a:lstStyle/>
          <a:p>
            <a:pPr eaLnBrk="1" hangingPunct="1"/>
            <a:endParaRPr lang="bg-BG" smtClean="0"/>
          </a:p>
        </p:txBody>
      </p:sp>
    </p:spTree>
    <p:extLst>
      <p:ext uri="{BB962C8B-B14F-4D97-AF65-F5344CB8AC3E}">
        <p14:creationId xmlns="" xmlns:p14="http://schemas.microsoft.com/office/powerpoint/2010/main" val="396352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9/14/2021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developer.mozilla.org/en-US/docs/Web/HTML/Element/input/password"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52696" y="404949"/>
            <a:ext cx="10935789" cy="901337"/>
          </a:xfrm>
        </p:spPr>
        <p:txBody>
          <a:bodyPr>
            <a:normAutofit fontScale="90000"/>
          </a:bodyPr>
          <a:lstStyle/>
          <a:p>
            <a:pPr algn="ctr"/>
            <a:r>
              <a:rPr lang="en-US" b="1" dirty="0">
                <a:solidFill>
                  <a:srgbClr val="FFFF00"/>
                </a:solidFill>
              </a:rPr>
              <a:t>What is HTML?</a:t>
            </a:r>
            <a:r>
              <a:rPr lang="en-US" b="1" dirty="0">
                <a:solidFill>
                  <a:srgbClr val="FFC000"/>
                </a:solidFill>
              </a:rPr>
              <a:t/>
            </a:r>
            <a:br>
              <a:rPr lang="en-US" b="1" dirty="0">
                <a:solidFill>
                  <a:srgbClr val="FFC000"/>
                </a:solidFill>
              </a:rPr>
            </a:br>
            <a:endParaRPr lang="en-US" dirty="0">
              <a:solidFill>
                <a:srgbClr val="FFC000"/>
              </a:solidFill>
            </a:endParaRPr>
          </a:p>
        </p:txBody>
      </p:sp>
      <p:sp>
        <p:nvSpPr>
          <p:cNvPr id="5" name="Content Placeholder 2"/>
          <p:cNvSpPr>
            <a:spLocks noGrp="1"/>
          </p:cNvSpPr>
          <p:nvPr>
            <p:ph idx="1"/>
          </p:nvPr>
        </p:nvSpPr>
        <p:spPr>
          <a:xfrm>
            <a:off x="457199" y="1071155"/>
            <a:ext cx="11495315" cy="5564776"/>
          </a:xfrm>
        </p:spPr>
        <p:txBody>
          <a:bodyPr>
            <a:noAutofit/>
          </a:bodyPr>
          <a:lstStyle/>
          <a:p>
            <a:r>
              <a:rPr lang="en-US" sz="2400" dirty="0" smtClean="0"/>
              <a:t>HTML </a:t>
            </a:r>
            <a:r>
              <a:rPr lang="en-US" sz="2400" dirty="0"/>
              <a:t>stands for </a:t>
            </a:r>
            <a:r>
              <a:rPr lang="en-US" sz="2400" b="1" u="sng" dirty="0"/>
              <a:t>Hyper Text Markup Language</a:t>
            </a:r>
          </a:p>
          <a:p>
            <a:r>
              <a:rPr lang="en-US" sz="2400" dirty="0"/>
              <a:t>HTML describes the </a:t>
            </a:r>
            <a:r>
              <a:rPr lang="en-US" sz="2400" b="1" u="sng" dirty="0"/>
              <a:t>structure</a:t>
            </a:r>
            <a:r>
              <a:rPr lang="en-US" sz="2400" b="1" dirty="0"/>
              <a:t> </a:t>
            </a:r>
            <a:r>
              <a:rPr lang="en-US" sz="2400" dirty="0"/>
              <a:t>of Web pages using markup</a:t>
            </a:r>
          </a:p>
          <a:p>
            <a:r>
              <a:rPr lang="en-US" sz="2400" dirty="0"/>
              <a:t>HTML </a:t>
            </a:r>
            <a:r>
              <a:rPr lang="en-US" sz="2400" b="1" u="sng" dirty="0"/>
              <a:t>elements</a:t>
            </a:r>
            <a:r>
              <a:rPr lang="en-US" sz="2400" b="1" dirty="0"/>
              <a:t> </a:t>
            </a:r>
            <a:r>
              <a:rPr lang="en-US" sz="2400" dirty="0"/>
              <a:t>are the building blocks of HTML pages</a:t>
            </a:r>
          </a:p>
          <a:p>
            <a:r>
              <a:rPr lang="en-US" sz="2400" dirty="0"/>
              <a:t>HTML elements are represented by </a:t>
            </a:r>
            <a:r>
              <a:rPr lang="en-US" sz="2400" b="1" u="sng" dirty="0" smtClean="0"/>
              <a:t>tags, Attribute and Content</a:t>
            </a:r>
            <a:endParaRPr lang="en-US" sz="2400" b="1" u="sng" dirty="0"/>
          </a:p>
          <a:p>
            <a:r>
              <a:rPr lang="en-US" sz="2400" dirty="0"/>
              <a:t>HTML tags label pieces of content such as "heading", "paragraph", "table", and so on</a:t>
            </a:r>
          </a:p>
          <a:p>
            <a:r>
              <a:rPr lang="en-US" sz="2400" dirty="0"/>
              <a:t>Browsers do not display the HTML tags, but use them to render the content of the page</a:t>
            </a:r>
          </a:p>
          <a:p>
            <a:r>
              <a:rPr lang="en-US" sz="2400" dirty="0" smtClean="0"/>
              <a:t>These tags can be represents in between angular brackets.  </a:t>
            </a:r>
            <a:r>
              <a:rPr lang="en-US" sz="2400" u="sng" dirty="0" smtClean="0">
                <a:solidFill>
                  <a:schemeClr val="accent5">
                    <a:lumMod val="75000"/>
                  </a:schemeClr>
                </a:solidFill>
              </a:rPr>
              <a:t>Ex</a:t>
            </a:r>
            <a:r>
              <a:rPr lang="en-US" sz="2400" dirty="0" smtClean="0"/>
              <a:t>:- &lt;</a:t>
            </a:r>
            <a:r>
              <a:rPr lang="en-US" sz="2400" dirty="0" err="1" smtClean="0"/>
              <a:t>tagname</a:t>
            </a:r>
            <a:r>
              <a:rPr lang="en-US" sz="2400" dirty="0" smtClean="0"/>
              <a:t>&gt;</a:t>
            </a:r>
            <a:endParaRPr lang="en-US" sz="2400" dirty="0"/>
          </a:p>
        </p:txBody>
      </p:sp>
    </p:spTree>
    <p:extLst>
      <p:ext uri="{BB962C8B-B14F-4D97-AF65-F5344CB8AC3E}">
        <p14:creationId xmlns="" xmlns:p14="http://schemas.microsoft.com/office/powerpoint/2010/main" val="167500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862149"/>
          </a:xfrm>
        </p:spPr>
        <p:txBody>
          <a:bodyPr/>
          <a:lstStyle/>
          <a:p>
            <a:r>
              <a:rPr lang="en-IN" dirty="0" smtClean="0">
                <a:solidFill>
                  <a:srgbClr val="FFFF00"/>
                </a:solidFill>
              </a:rPr>
              <a:t>Examples</a:t>
            </a:r>
            <a:endParaRPr lang="en-IN" dirty="0">
              <a:solidFill>
                <a:srgbClr val="FFFF00"/>
              </a:solidFill>
            </a:endParaRPr>
          </a:p>
        </p:txBody>
      </p:sp>
      <p:pic>
        <p:nvPicPr>
          <p:cNvPr id="4" name="Picture 3"/>
          <p:cNvPicPr>
            <a:picLocks noChangeAspect="1"/>
          </p:cNvPicPr>
          <p:nvPr/>
        </p:nvPicPr>
        <p:blipFill>
          <a:blip r:embed="rId2"/>
          <a:stretch>
            <a:fillRect/>
          </a:stretch>
        </p:blipFill>
        <p:spPr>
          <a:xfrm>
            <a:off x="214312" y="1019854"/>
            <a:ext cx="11487831" cy="2619375"/>
          </a:xfrm>
          <a:prstGeom prst="rect">
            <a:avLst/>
          </a:prstGeom>
        </p:spPr>
      </p:pic>
      <p:pic>
        <p:nvPicPr>
          <p:cNvPr id="6" name="Picture 5"/>
          <p:cNvPicPr>
            <a:picLocks noChangeAspect="1"/>
          </p:cNvPicPr>
          <p:nvPr/>
        </p:nvPicPr>
        <p:blipFill>
          <a:blip r:embed="rId3"/>
          <a:stretch>
            <a:fillRect/>
          </a:stretch>
        </p:blipFill>
        <p:spPr>
          <a:xfrm>
            <a:off x="3952312" y="3354841"/>
            <a:ext cx="4276725" cy="3305175"/>
          </a:xfrm>
          <a:prstGeom prst="rect">
            <a:avLst/>
          </a:prstGeom>
        </p:spPr>
      </p:pic>
    </p:spTree>
    <p:extLst>
      <p:ext uri="{BB962C8B-B14F-4D97-AF65-F5344CB8AC3E}">
        <p14:creationId xmlns="" xmlns:p14="http://schemas.microsoft.com/office/powerpoint/2010/main" val="3389408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4589"/>
          </a:xfrm>
        </p:spPr>
        <p:txBody>
          <a:bodyPr>
            <a:normAutofit/>
          </a:bodyPr>
          <a:lstStyle/>
          <a:p>
            <a:r>
              <a:rPr lang="en-US" dirty="0" smtClean="0">
                <a:solidFill>
                  <a:srgbClr val="FFFF00"/>
                </a:solidFill>
              </a:rPr>
              <a:t>Image Tag</a:t>
            </a:r>
            <a:endParaRPr lang="en-US" dirty="0">
              <a:solidFill>
                <a:srgbClr val="FFFF00"/>
              </a:solidFill>
            </a:endParaRPr>
          </a:p>
        </p:txBody>
      </p:sp>
      <p:sp>
        <p:nvSpPr>
          <p:cNvPr id="3" name="Content Placeholder 2"/>
          <p:cNvSpPr>
            <a:spLocks noGrp="1"/>
          </p:cNvSpPr>
          <p:nvPr>
            <p:ph idx="1"/>
          </p:nvPr>
        </p:nvSpPr>
        <p:spPr>
          <a:xfrm>
            <a:off x="315686" y="979715"/>
            <a:ext cx="11388634" cy="3298372"/>
          </a:xfrm>
        </p:spPr>
        <p:txBody>
          <a:bodyPr>
            <a:normAutofit lnSpcReduction="10000"/>
          </a:bodyPr>
          <a:lstStyle/>
          <a:p>
            <a:r>
              <a:rPr lang="en-US" sz="2400" dirty="0" smtClean="0"/>
              <a:t>Image tag is an inline tag, specifies an image that is to appear in a document</a:t>
            </a:r>
          </a:p>
          <a:p>
            <a:r>
              <a:rPr lang="en-US" sz="2400" dirty="0" smtClean="0"/>
              <a:t>The image tag represented </a:t>
            </a:r>
            <a:r>
              <a:rPr lang="en-US" sz="2400" dirty="0">
                <a:solidFill>
                  <a:srgbClr val="92D050"/>
                </a:solidFill>
              </a:rPr>
              <a:t>&lt;</a:t>
            </a:r>
            <a:r>
              <a:rPr lang="en-US" sz="2400" dirty="0" err="1">
                <a:solidFill>
                  <a:srgbClr val="92D050"/>
                </a:solidFill>
              </a:rPr>
              <a:t>img</a:t>
            </a:r>
            <a:r>
              <a:rPr lang="en-US" sz="2400" dirty="0">
                <a:solidFill>
                  <a:srgbClr val="92D050"/>
                </a:solidFill>
              </a:rPr>
              <a:t> /&gt;</a:t>
            </a:r>
          </a:p>
          <a:p>
            <a:r>
              <a:rPr lang="en-US" sz="2400" dirty="0" smtClean="0"/>
              <a:t>The image tag includes mainly two attributes : </a:t>
            </a:r>
            <a:r>
              <a:rPr lang="en-US" sz="2400" b="1" dirty="0" err="1" smtClean="0"/>
              <a:t>src</a:t>
            </a:r>
            <a:r>
              <a:rPr lang="en-US" sz="2400" b="1" dirty="0" smtClean="0"/>
              <a:t> and alt</a:t>
            </a:r>
          </a:p>
          <a:p>
            <a:pPr marL="0" indent="0">
              <a:buNone/>
            </a:pPr>
            <a:r>
              <a:rPr lang="en-US" sz="2400" dirty="0"/>
              <a:t>	</a:t>
            </a:r>
            <a:r>
              <a:rPr lang="en-US" sz="2400" dirty="0" err="1">
                <a:solidFill>
                  <a:srgbClr val="92D050"/>
                </a:solidFill>
              </a:rPr>
              <a:t>src</a:t>
            </a:r>
            <a:r>
              <a:rPr lang="en-US" sz="2400" dirty="0">
                <a:solidFill>
                  <a:srgbClr val="92D050"/>
                </a:solidFill>
              </a:rPr>
              <a:t> :</a:t>
            </a:r>
            <a:r>
              <a:rPr lang="en-US" sz="2400" dirty="0" smtClean="0"/>
              <a:t>specifies file containing the image or source</a:t>
            </a:r>
          </a:p>
          <a:p>
            <a:pPr marL="0" indent="0">
              <a:buNone/>
            </a:pPr>
            <a:r>
              <a:rPr lang="en-US" sz="2400" dirty="0"/>
              <a:t>	</a:t>
            </a:r>
            <a:r>
              <a:rPr lang="en-US" sz="2400" dirty="0">
                <a:solidFill>
                  <a:srgbClr val="92D050"/>
                </a:solidFill>
              </a:rPr>
              <a:t>alt :</a:t>
            </a:r>
            <a:r>
              <a:rPr lang="en-US" sz="2400" dirty="0" smtClean="0"/>
              <a:t>specifies text to be displayed </a:t>
            </a:r>
          </a:p>
          <a:p>
            <a:pPr marL="0" indent="0">
              <a:buNone/>
            </a:pPr>
            <a:r>
              <a:rPr lang="en-US" sz="2400" dirty="0" smtClean="0"/>
              <a:t>Another to attributes </a:t>
            </a:r>
            <a:r>
              <a:rPr lang="en-US" sz="2400" dirty="0">
                <a:solidFill>
                  <a:srgbClr val="92D050"/>
                </a:solidFill>
              </a:rPr>
              <a:t>width, </a:t>
            </a:r>
            <a:r>
              <a:rPr lang="en-US" sz="2400" dirty="0"/>
              <a:t>and</a:t>
            </a:r>
            <a:r>
              <a:rPr lang="en-US" sz="2400" dirty="0">
                <a:solidFill>
                  <a:srgbClr val="92D050"/>
                </a:solidFill>
              </a:rPr>
              <a:t> height </a:t>
            </a:r>
            <a:r>
              <a:rPr lang="en-US" sz="2400" dirty="0"/>
              <a:t>are provided as attributes</a:t>
            </a:r>
            <a:r>
              <a:rPr lang="en-US" sz="2400" dirty="0" smtClean="0"/>
              <a:t>:</a:t>
            </a:r>
            <a:endParaRPr lang="en-US" sz="2400" dirty="0"/>
          </a:p>
        </p:txBody>
      </p:sp>
      <p:pic>
        <p:nvPicPr>
          <p:cNvPr id="5" name="Picture 4"/>
          <p:cNvPicPr>
            <a:picLocks noChangeAspect="1"/>
          </p:cNvPicPr>
          <p:nvPr/>
        </p:nvPicPr>
        <p:blipFill>
          <a:blip r:embed="rId2"/>
          <a:stretch>
            <a:fillRect/>
          </a:stretch>
        </p:blipFill>
        <p:spPr>
          <a:xfrm>
            <a:off x="5798820" y="4017167"/>
            <a:ext cx="5905500" cy="2700338"/>
          </a:xfrm>
          <a:prstGeom prst="rect">
            <a:avLst/>
          </a:prstGeom>
        </p:spPr>
      </p:pic>
      <p:pic>
        <p:nvPicPr>
          <p:cNvPr id="6" name="Picture 5"/>
          <p:cNvPicPr>
            <a:picLocks noChangeAspect="1"/>
          </p:cNvPicPr>
          <p:nvPr/>
        </p:nvPicPr>
        <p:blipFill>
          <a:blip r:embed="rId3"/>
          <a:stretch>
            <a:fillRect/>
          </a:stretch>
        </p:blipFill>
        <p:spPr>
          <a:xfrm>
            <a:off x="674914" y="4302408"/>
            <a:ext cx="4724400" cy="2314575"/>
          </a:xfrm>
          <a:prstGeom prst="rect">
            <a:avLst/>
          </a:prstGeom>
        </p:spPr>
      </p:pic>
    </p:spTree>
    <p:extLst>
      <p:ext uri="{BB962C8B-B14F-4D97-AF65-F5344CB8AC3E}">
        <p14:creationId xmlns="" xmlns:p14="http://schemas.microsoft.com/office/powerpoint/2010/main" val="678949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68400"/>
            <a:ext cx="10892246" cy="2364377"/>
          </a:xfrm>
        </p:spPr>
        <p:txBody>
          <a:bodyPr>
            <a:normAutofit/>
          </a:bodyPr>
          <a:lstStyle/>
          <a:p>
            <a:r>
              <a:rPr lang="en-US" sz="2800" dirty="0"/>
              <a:t>An a or anchor tag is how you make hyperlinks in </a:t>
            </a:r>
            <a:r>
              <a:rPr lang="en-US" sz="2800" dirty="0" smtClean="0"/>
              <a:t>HTML</a:t>
            </a:r>
            <a:endParaRPr lang="en-US" sz="2800" dirty="0"/>
          </a:p>
          <a:p>
            <a:pPr marL="0" indent="0">
              <a:buNone/>
            </a:pPr>
            <a:r>
              <a:rPr lang="en-US" sz="2800" dirty="0"/>
              <a:t>	</a:t>
            </a:r>
            <a:r>
              <a:rPr lang="en-US" sz="2800" dirty="0" smtClean="0"/>
              <a:t>				</a:t>
            </a:r>
          </a:p>
          <a:p>
            <a:pPr marL="0" indent="0">
              <a:buNone/>
            </a:pPr>
            <a:endParaRPr lang="en-US" sz="2800" dirty="0" smtClean="0"/>
          </a:p>
        </p:txBody>
      </p:sp>
      <p:sp>
        <p:nvSpPr>
          <p:cNvPr id="5" name="TextBox 4"/>
          <p:cNvSpPr txBox="1"/>
          <p:nvPr/>
        </p:nvSpPr>
        <p:spPr>
          <a:xfrm>
            <a:off x="1449977" y="222069"/>
            <a:ext cx="8739052" cy="646331"/>
          </a:xfrm>
          <a:prstGeom prst="rect">
            <a:avLst/>
          </a:prstGeom>
          <a:noFill/>
        </p:spPr>
        <p:txBody>
          <a:bodyPr wrap="square" rtlCol="0">
            <a:spAutoFit/>
          </a:bodyPr>
          <a:lstStyle/>
          <a:p>
            <a:pPr algn="ctr"/>
            <a:r>
              <a:rPr lang="en-US" sz="3600" dirty="0">
                <a:solidFill>
                  <a:srgbClr val="FFFF00"/>
                </a:solidFill>
              </a:rPr>
              <a:t> </a:t>
            </a:r>
            <a:r>
              <a:rPr lang="en-US" sz="3600" b="1" dirty="0" smtClean="0">
                <a:solidFill>
                  <a:srgbClr val="FFFF00"/>
                </a:solidFill>
              </a:rPr>
              <a:t>A</a:t>
            </a:r>
            <a:r>
              <a:rPr lang="en-US" sz="3600" dirty="0" smtClean="0">
                <a:solidFill>
                  <a:srgbClr val="FFFF00"/>
                </a:solidFill>
              </a:rPr>
              <a:t> </a:t>
            </a:r>
            <a:r>
              <a:rPr lang="en-US" sz="3600" dirty="0">
                <a:solidFill>
                  <a:srgbClr val="FFFF00"/>
                </a:solidFill>
              </a:rPr>
              <a:t>or </a:t>
            </a:r>
            <a:r>
              <a:rPr lang="en-US" sz="3600" b="1" dirty="0" smtClean="0">
                <a:solidFill>
                  <a:srgbClr val="FFFF00"/>
                </a:solidFill>
              </a:rPr>
              <a:t>Anchor</a:t>
            </a:r>
            <a:r>
              <a:rPr lang="en-US" sz="3600" dirty="0" smtClean="0">
                <a:solidFill>
                  <a:srgbClr val="FFFF00"/>
                </a:solidFill>
              </a:rPr>
              <a:t> </a:t>
            </a:r>
            <a:r>
              <a:rPr lang="en-US" sz="3600" dirty="0">
                <a:solidFill>
                  <a:srgbClr val="FFFF00"/>
                </a:solidFill>
              </a:rPr>
              <a:t>tag</a:t>
            </a:r>
            <a:endParaRPr lang="en-IN" sz="3600" dirty="0"/>
          </a:p>
        </p:txBody>
      </p:sp>
      <p:pic>
        <p:nvPicPr>
          <p:cNvPr id="7" name="Picture 6"/>
          <p:cNvPicPr>
            <a:picLocks noChangeAspect="1"/>
          </p:cNvPicPr>
          <p:nvPr/>
        </p:nvPicPr>
        <p:blipFill>
          <a:blip r:embed="rId2"/>
          <a:stretch>
            <a:fillRect/>
          </a:stretch>
        </p:blipFill>
        <p:spPr>
          <a:xfrm>
            <a:off x="152401" y="4093029"/>
            <a:ext cx="10223046" cy="2572943"/>
          </a:xfrm>
          <a:prstGeom prst="rect">
            <a:avLst/>
          </a:prstGeom>
        </p:spPr>
      </p:pic>
      <p:pic>
        <p:nvPicPr>
          <p:cNvPr id="8" name="Picture 7"/>
          <p:cNvPicPr>
            <a:picLocks noChangeAspect="1"/>
          </p:cNvPicPr>
          <p:nvPr/>
        </p:nvPicPr>
        <p:blipFill>
          <a:blip r:embed="rId3"/>
          <a:stretch>
            <a:fillRect/>
          </a:stretch>
        </p:blipFill>
        <p:spPr>
          <a:xfrm>
            <a:off x="6901541" y="1514730"/>
            <a:ext cx="5178023" cy="3525355"/>
          </a:xfrm>
          <a:prstGeom prst="rect">
            <a:avLst/>
          </a:prstGeom>
        </p:spPr>
      </p:pic>
      <p:graphicFrame>
        <p:nvGraphicFramePr>
          <p:cNvPr id="9" name="Table 8"/>
          <p:cNvGraphicFramePr>
            <a:graphicFrameLocks noGrp="1"/>
          </p:cNvGraphicFramePr>
          <p:nvPr>
            <p:extLst>
              <p:ext uri="{D42A27DB-BD31-4B8C-83A1-F6EECF244321}">
                <p14:modId xmlns="" xmlns:p14="http://schemas.microsoft.com/office/powerpoint/2010/main" val="3413767142"/>
              </p:ext>
            </p:extLst>
          </p:nvPr>
        </p:nvGraphicFramePr>
        <p:xfrm>
          <a:off x="283029" y="1728652"/>
          <a:ext cx="6498772" cy="1939832"/>
        </p:xfrm>
        <a:graphic>
          <a:graphicData uri="http://schemas.openxmlformats.org/drawingml/2006/table">
            <a:tbl>
              <a:tblPr>
                <a:tableStyleId>{5C22544A-7EE6-4342-B048-85BDC9FD1C3A}</a:tableStyleId>
              </a:tblPr>
              <a:tblGrid>
                <a:gridCol w="968829"/>
                <a:gridCol w="5529943"/>
              </a:tblGrid>
              <a:tr h="278615">
                <a:tc gridSpan="2">
                  <a:txBody>
                    <a:bodyPr/>
                    <a:lstStyle/>
                    <a:p>
                      <a:pPr algn="ctr" fontAlgn="b"/>
                      <a:r>
                        <a:rPr lang="en-US" sz="1600" b="1" u="sng" strike="noStrike" dirty="0">
                          <a:effectLst/>
                        </a:rPr>
                        <a:t>Attribute Values</a:t>
                      </a:r>
                      <a:endParaRPr lang="en-US" sz="1600" b="1" i="0" u="sng"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r>
              <a:tr h="278615">
                <a:tc>
                  <a:txBody>
                    <a:bodyPr/>
                    <a:lstStyle/>
                    <a:p>
                      <a:pPr algn="ctr" fontAlgn="ctr"/>
                      <a:r>
                        <a:rPr lang="en-US" sz="1600" u="none" strike="noStrike" dirty="0">
                          <a:solidFill>
                            <a:srgbClr val="FF0000"/>
                          </a:solidFill>
                          <a:effectLst/>
                        </a:rPr>
                        <a:t>Value</a:t>
                      </a:r>
                      <a:endParaRPr lang="en-US" sz="1600" b="1"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err="1">
                          <a:solidFill>
                            <a:srgbClr val="FF0000"/>
                          </a:solidFill>
                          <a:effectLst/>
                        </a:rPr>
                        <a:t>Discription</a:t>
                      </a:r>
                      <a:endParaRPr lang="en-US" sz="1600" b="1" i="0" u="none" strike="noStrike" dirty="0">
                        <a:solidFill>
                          <a:srgbClr val="FF0000"/>
                        </a:solidFill>
                        <a:effectLst/>
                        <a:latin typeface="Calibri" panose="020F0502020204030204" pitchFamily="34" charset="0"/>
                      </a:endParaRPr>
                    </a:p>
                  </a:txBody>
                  <a:tcPr marL="9525" marR="9525" marT="9525" marB="0" anchor="ctr"/>
                </a:tc>
              </a:tr>
              <a:tr h="278615">
                <a:tc>
                  <a:txBody>
                    <a:bodyPr/>
                    <a:lstStyle/>
                    <a:p>
                      <a:pPr algn="l" fontAlgn="ctr"/>
                      <a:r>
                        <a:rPr lang="en-US" sz="1400" b="0" u="none" strike="noStrike">
                          <a:effectLst/>
                        </a:rPr>
                        <a:t>_blank</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b="0" u="none" strike="noStrike">
                          <a:effectLst/>
                        </a:rPr>
                        <a:t>Opens the linked document in a new window or tab</a:t>
                      </a:r>
                      <a:endParaRPr lang="en-US" sz="1400" b="0" i="0" u="none" strike="noStrike">
                        <a:solidFill>
                          <a:srgbClr val="000000"/>
                        </a:solidFill>
                        <a:effectLst/>
                        <a:latin typeface="Calibri" panose="020F0502020204030204" pitchFamily="34" charset="0"/>
                      </a:endParaRPr>
                    </a:p>
                  </a:txBody>
                  <a:tcPr marL="9525" marR="9525" marT="9525" marB="0" anchor="ctr"/>
                </a:tc>
              </a:tr>
              <a:tr h="546757">
                <a:tc>
                  <a:txBody>
                    <a:bodyPr/>
                    <a:lstStyle/>
                    <a:p>
                      <a:pPr algn="l" fontAlgn="ctr"/>
                      <a:r>
                        <a:rPr lang="en-US" sz="1400" b="0" u="none" strike="noStrike">
                          <a:effectLst/>
                        </a:rPr>
                        <a:t>_self</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b="0" u="none" strike="noStrike" dirty="0">
                          <a:effectLst/>
                        </a:rPr>
                        <a:t>Opens the linked document in the same frame as it was clicked (this is default)</a:t>
                      </a:r>
                      <a:endParaRPr lang="en-US" sz="1400" b="0" i="0" u="none" strike="noStrike" dirty="0">
                        <a:solidFill>
                          <a:srgbClr val="000000"/>
                        </a:solidFill>
                        <a:effectLst/>
                        <a:latin typeface="Calibri" panose="020F0502020204030204" pitchFamily="34" charset="0"/>
                      </a:endParaRPr>
                    </a:p>
                  </a:txBody>
                  <a:tcPr marL="9525" marR="9525" marT="9525" marB="0" anchor="ctr"/>
                </a:tc>
              </a:tr>
              <a:tr h="278615">
                <a:tc>
                  <a:txBody>
                    <a:bodyPr/>
                    <a:lstStyle/>
                    <a:p>
                      <a:pPr algn="l" fontAlgn="ctr"/>
                      <a:r>
                        <a:rPr lang="en-US" sz="1400" b="0" u="none" strike="noStrike">
                          <a:effectLst/>
                        </a:rPr>
                        <a:t>_parent</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b="0" u="none" strike="noStrike" dirty="0">
                          <a:effectLst/>
                        </a:rPr>
                        <a:t>Opens the linked document in the parent frame</a:t>
                      </a:r>
                      <a:endParaRPr lang="en-US" sz="1400" b="0" i="0" u="none" strike="noStrike" dirty="0">
                        <a:solidFill>
                          <a:srgbClr val="000000"/>
                        </a:solidFill>
                        <a:effectLst/>
                        <a:latin typeface="Calibri" panose="020F0502020204030204" pitchFamily="34" charset="0"/>
                      </a:endParaRPr>
                    </a:p>
                  </a:txBody>
                  <a:tcPr marL="9525" marR="9525" marT="9525" marB="0" anchor="ctr"/>
                </a:tc>
              </a:tr>
              <a:tr h="278615">
                <a:tc>
                  <a:txBody>
                    <a:bodyPr/>
                    <a:lstStyle/>
                    <a:p>
                      <a:pPr algn="l" fontAlgn="ctr"/>
                      <a:r>
                        <a:rPr lang="en-US" sz="1400" b="0" u="none" strike="noStrike">
                          <a:effectLst/>
                        </a:rPr>
                        <a:t>_top</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400" b="0" u="none" strike="noStrike" dirty="0">
                          <a:effectLst/>
                        </a:rPr>
                        <a:t>Opens the linked document in the full body of the window</a:t>
                      </a:r>
                      <a:endParaRPr lang="en-US" sz="1400" b="0" i="0" u="none" strike="noStrike" dirty="0">
                        <a:solidFill>
                          <a:srgbClr val="000000"/>
                        </a:solidFill>
                        <a:effectLst/>
                        <a:latin typeface="Calibri" panose="020F0502020204030204" pitchFamily="34" charset="0"/>
                      </a:endParaRPr>
                    </a:p>
                  </a:txBody>
                  <a:tcPr marL="9525" marR="9525" marT="9525" marB="0" anchor="ctr"/>
                </a:tc>
              </a:tr>
            </a:tbl>
          </a:graphicData>
        </a:graphic>
      </p:graphicFrame>
    </p:spTree>
    <p:extLst>
      <p:ext uri="{BB962C8B-B14F-4D97-AF65-F5344CB8AC3E}">
        <p14:creationId xmlns="" xmlns:p14="http://schemas.microsoft.com/office/powerpoint/2010/main" val="2310412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81200" y="4495802"/>
            <a:ext cx="8229600" cy="1817912"/>
          </a:xfrm>
        </p:spPr>
        <p:txBody>
          <a:bodyPr>
            <a:normAutofit fontScale="90000"/>
          </a:bodyPr>
          <a:lstStyle/>
          <a:p>
            <a:r>
              <a:rPr lang="en-US" dirty="0" smtClean="0"/>
              <a:t>Using </a:t>
            </a:r>
            <a:r>
              <a:rPr lang="en-US" dirty="0" smtClean="0">
                <a:solidFill>
                  <a:srgbClr val="FFFF00"/>
                </a:solidFill>
                <a:latin typeface="Consolas" pitchFamily="49" charset="0"/>
              </a:rPr>
              <a:t>&lt;DIV&gt;</a:t>
            </a:r>
            <a:r>
              <a:rPr lang="en-US" dirty="0" smtClean="0">
                <a:solidFill>
                  <a:srgbClr val="FFFF00"/>
                </a:solidFill>
              </a:rPr>
              <a:t> </a:t>
            </a:r>
            <a:r>
              <a:rPr lang="en-US" dirty="0" smtClean="0"/>
              <a:t>and </a:t>
            </a:r>
            <a:r>
              <a:rPr lang="en-US" dirty="0" smtClean="0">
                <a:solidFill>
                  <a:srgbClr val="FFFF00"/>
                </a:solidFill>
                <a:latin typeface="Consolas" pitchFamily="49" charset="0"/>
              </a:rPr>
              <a:t>&lt;SPAN&gt;</a:t>
            </a:r>
            <a:r>
              <a:rPr lang="en-US" dirty="0" smtClean="0"/>
              <a:t> Block and Inline Elements</a:t>
            </a:r>
            <a:endParaRPr lang="bg-BG" dirty="0"/>
          </a:p>
        </p:txBody>
      </p:sp>
      <p:pic>
        <p:nvPicPr>
          <p:cNvPr id="13314" name="Picture 2" descr="http://www.instantshift.com/wp-content/uploads/2009/11/cssbm-02.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08321">
            <a:off x="6297825" y="1210905"/>
            <a:ext cx="3657600" cy="2585498"/>
          </a:xfrm>
          <a:prstGeom prst="roundRect">
            <a:avLst>
              <a:gd name="adj" fmla="val 12629"/>
            </a:avLst>
          </a:prstGeom>
          <a:ln>
            <a:noFill/>
          </a:ln>
          <a:effectLst>
            <a:softEdge rad="112500"/>
          </a:effectLst>
        </p:spPr>
      </p:pic>
      <p:pic>
        <p:nvPicPr>
          <p:cNvPr id="14338" name="Picture 2" descr="http://i.expression.microsoft.com/dd326790.PixieMill03_09(en-us,MSDN.10).gif"/>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48508">
            <a:off x="2223798" y="1212846"/>
            <a:ext cx="3532943" cy="2625398"/>
          </a:xfrm>
          <a:prstGeom prst="roundRect">
            <a:avLst>
              <a:gd name="adj" fmla="val 12629"/>
            </a:avLst>
          </a:prstGeom>
          <a:ln>
            <a:noFill/>
          </a:ln>
          <a:effectLst>
            <a:softEdge rad="112500"/>
          </a:effectLst>
        </p:spPr>
      </p:pic>
    </p:spTree>
    <p:extLst>
      <p:ext uri="{BB962C8B-B14F-4D97-AF65-F5344CB8AC3E}">
        <p14:creationId xmlns="" xmlns:p14="http://schemas.microsoft.com/office/powerpoint/2010/main" val="157757746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Rectangle 2"/>
          <p:cNvSpPr>
            <a:spLocks noGrp="1" noChangeArrowheads="1"/>
          </p:cNvSpPr>
          <p:nvPr>
            <p:ph type="title"/>
          </p:nvPr>
        </p:nvSpPr>
        <p:spPr>
          <a:xfrm>
            <a:off x="913795" y="489857"/>
            <a:ext cx="10353761" cy="631371"/>
          </a:xfrm>
        </p:spPr>
        <p:txBody>
          <a:bodyPr/>
          <a:lstStyle/>
          <a:p>
            <a:pPr>
              <a:defRPr/>
            </a:pPr>
            <a:r>
              <a:rPr lang="en-US" sz="3600" dirty="0">
                <a:solidFill>
                  <a:srgbClr val="FFFF00"/>
                </a:solidFill>
                <a:latin typeface="+mn-lt"/>
                <a:ea typeface="+mn-ea"/>
                <a:cs typeface="+mn-cs"/>
              </a:rPr>
              <a:t>Block and Inline Elements</a:t>
            </a:r>
            <a:endParaRPr lang="bg-BG" sz="3600" dirty="0">
              <a:solidFill>
                <a:srgbClr val="FFFF00"/>
              </a:solidFill>
              <a:latin typeface="+mn-lt"/>
              <a:ea typeface="+mn-ea"/>
              <a:cs typeface="+mn-cs"/>
            </a:endParaRPr>
          </a:p>
        </p:txBody>
      </p:sp>
      <p:sp>
        <p:nvSpPr>
          <p:cNvPr id="1062915" name="Rectangle 3"/>
          <p:cNvSpPr>
            <a:spLocks noGrp="1" noChangeArrowheads="1"/>
          </p:cNvSpPr>
          <p:nvPr>
            <p:ph idx="1"/>
          </p:nvPr>
        </p:nvSpPr>
        <p:spPr>
          <a:xfrm>
            <a:off x="402771" y="1551777"/>
            <a:ext cx="11408229" cy="5110280"/>
          </a:xfrm>
        </p:spPr>
        <p:txBody>
          <a:bodyPr>
            <a:noAutofit/>
          </a:bodyPr>
          <a:lstStyle/>
          <a:p>
            <a:pPr>
              <a:defRPr/>
            </a:pPr>
            <a:r>
              <a:rPr lang="en-US" sz="3200" dirty="0" smtClean="0">
                <a:solidFill>
                  <a:schemeClr val="tx2">
                    <a:lumMod val="50000"/>
                  </a:schemeClr>
                </a:solidFill>
              </a:rPr>
              <a:t>Block elements </a:t>
            </a:r>
            <a:r>
              <a:rPr lang="en-US" sz="3200" dirty="0" smtClean="0"/>
              <a:t>add a line break before and after them</a:t>
            </a:r>
          </a:p>
          <a:p>
            <a:pPr lvl="1">
              <a:defRPr/>
            </a:pPr>
            <a:r>
              <a:rPr lang="en-US" sz="3200" dirty="0" smtClean="0">
                <a:solidFill>
                  <a:schemeClr val="accent5">
                    <a:lumMod val="75000"/>
                  </a:schemeClr>
                </a:solidFill>
                <a:latin typeface="Consolas" pitchFamily="49" charset="0"/>
                <a:cs typeface="Consolas" pitchFamily="49" charset="0"/>
              </a:rPr>
              <a:t>&lt;div&gt;</a:t>
            </a:r>
            <a:r>
              <a:rPr lang="en-US" sz="3200" dirty="0" smtClean="0">
                <a:solidFill>
                  <a:schemeClr val="accent5">
                    <a:lumMod val="75000"/>
                  </a:schemeClr>
                </a:solidFill>
              </a:rPr>
              <a:t> </a:t>
            </a:r>
            <a:r>
              <a:rPr lang="en-US" sz="3200" dirty="0" smtClean="0"/>
              <a:t>is a block element</a:t>
            </a:r>
          </a:p>
          <a:p>
            <a:pPr lvl="1">
              <a:defRPr/>
            </a:pPr>
            <a:r>
              <a:rPr lang="en-US" sz="3200" dirty="0" smtClean="0"/>
              <a:t>Other block elements are </a:t>
            </a:r>
            <a:r>
              <a:rPr lang="en-US" sz="3200" dirty="0" smtClean="0">
                <a:solidFill>
                  <a:schemeClr val="accent5">
                    <a:lumMod val="20000"/>
                    <a:lumOff val="80000"/>
                  </a:schemeClr>
                </a:solidFill>
                <a:latin typeface="Consolas" pitchFamily="49" charset="0"/>
                <a:cs typeface="Consolas" pitchFamily="49" charset="0"/>
              </a:rPr>
              <a:t>&lt;table&gt;</a:t>
            </a:r>
            <a:r>
              <a:rPr lang="en-US" sz="3200" dirty="0" smtClean="0"/>
              <a:t>, </a:t>
            </a:r>
            <a:r>
              <a:rPr lang="en-US" sz="3200" dirty="0" smtClean="0">
                <a:solidFill>
                  <a:schemeClr val="accent5">
                    <a:lumMod val="20000"/>
                    <a:lumOff val="80000"/>
                  </a:schemeClr>
                </a:solidFill>
                <a:latin typeface="Consolas" pitchFamily="49" charset="0"/>
                <a:cs typeface="Consolas" pitchFamily="49" charset="0"/>
              </a:rPr>
              <a:t>&lt;hr&gt;</a:t>
            </a:r>
            <a:r>
              <a:rPr lang="en-US" sz="3200" dirty="0" smtClean="0"/>
              <a:t>, headings, lists, </a:t>
            </a:r>
            <a:r>
              <a:rPr lang="en-US" sz="3200" dirty="0" smtClean="0">
                <a:solidFill>
                  <a:schemeClr val="accent5">
                    <a:lumMod val="20000"/>
                    <a:lumOff val="80000"/>
                  </a:schemeClr>
                </a:solidFill>
                <a:latin typeface="Consolas" pitchFamily="49" charset="0"/>
                <a:cs typeface="Consolas" pitchFamily="49" charset="0"/>
              </a:rPr>
              <a:t>&lt;p&gt;</a:t>
            </a:r>
            <a:r>
              <a:rPr lang="en-US" sz="3200" dirty="0" smtClean="0"/>
              <a:t> and etc.</a:t>
            </a:r>
          </a:p>
          <a:p>
            <a:pPr>
              <a:defRPr/>
            </a:pPr>
            <a:r>
              <a:rPr lang="en-US" sz="3200" dirty="0" smtClean="0">
                <a:solidFill>
                  <a:schemeClr val="tx2">
                    <a:lumMod val="50000"/>
                  </a:schemeClr>
                </a:solidFill>
              </a:rPr>
              <a:t>Inline elements</a:t>
            </a:r>
            <a:r>
              <a:rPr lang="en-US" sz="3200" dirty="0" smtClean="0">
                <a:solidFill>
                  <a:schemeClr val="accent5">
                    <a:lumMod val="20000"/>
                    <a:lumOff val="80000"/>
                  </a:schemeClr>
                </a:solidFill>
              </a:rPr>
              <a:t> </a:t>
            </a:r>
            <a:r>
              <a:rPr lang="en-US" sz="3200" dirty="0" smtClean="0"/>
              <a:t>don’t break the text before and after them</a:t>
            </a:r>
          </a:p>
          <a:p>
            <a:pPr lvl="1">
              <a:defRPr/>
            </a:pPr>
            <a:r>
              <a:rPr lang="en-US" sz="3200" dirty="0">
                <a:solidFill>
                  <a:schemeClr val="accent5">
                    <a:lumMod val="75000"/>
                  </a:schemeClr>
                </a:solidFill>
                <a:latin typeface="Consolas" pitchFamily="49" charset="0"/>
                <a:cs typeface="Consolas" pitchFamily="49" charset="0"/>
              </a:rPr>
              <a:t>&lt;span&gt; </a:t>
            </a:r>
            <a:r>
              <a:rPr lang="en-US" sz="3200" dirty="0" smtClean="0"/>
              <a:t>is an inline element</a:t>
            </a:r>
          </a:p>
          <a:p>
            <a:pPr lvl="1">
              <a:defRPr/>
            </a:pPr>
            <a:r>
              <a:rPr lang="en-US" sz="3200" dirty="0" smtClean="0"/>
              <a:t>Most HTML elements are inline, e.g. </a:t>
            </a:r>
            <a:r>
              <a:rPr lang="en-US" sz="3200" dirty="0" smtClean="0">
                <a:solidFill>
                  <a:schemeClr val="accent5">
                    <a:lumMod val="20000"/>
                    <a:lumOff val="80000"/>
                  </a:schemeClr>
                </a:solidFill>
                <a:latin typeface="Consolas" pitchFamily="49" charset="0"/>
                <a:cs typeface="Consolas" pitchFamily="49" charset="0"/>
              </a:rPr>
              <a:t>&lt;a&gt;</a:t>
            </a:r>
            <a:endParaRPr lang="bg-BG" sz="3200" dirty="0" smtClean="0">
              <a:solidFill>
                <a:schemeClr val="accent5">
                  <a:lumMod val="20000"/>
                  <a:lumOff val="80000"/>
                </a:schemeClr>
              </a:solidFill>
              <a:latin typeface="Consolas" pitchFamily="49" charset="0"/>
              <a:cs typeface="Consolas" pitchFamily="49" charset="0"/>
            </a:endParaRPr>
          </a:p>
        </p:txBody>
      </p:sp>
    </p:spTree>
    <p:extLst>
      <p:ext uri="{BB962C8B-B14F-4D97-AF65-F5344CB8AC3E}">
        <p14:creationId xmlns="" xmlns:p14="http://schemas.microsoft.com/office/powerpoint/2010/main" val="121522584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p:cNvSpPr>
            <a:spLocks noGrp="1" noChangeArrowheads="1"/>
          </p:cNvSpPr>
          <p:nvPr>
            <p:ph type="title"/>
          </p:nvPr>
        </p:nvSpPr>
        <p:spPr>
          <a:xfrm>
            <a:off x="883401" y="264357"/>
            <a:ext cx="10353761" cy="597866"/>
          </a:xfrm>
        </p:spPr>
        <p:txBody>
          <a:bodyPr>
            <a:normAutofit/>
          </a:bodyPr>
          <a:lstStyle/>
          <a:p>
            <a:pPr>
              <a:defRPr/>
            </a:pPr>
            <a:r>
              <a:rPr lang="en-US" sz="3600" dirty="0" smtClean="0">
                <a:solidFill>
                  <a:srgbClr val="FFFF00"/>
                </a:solidFill>
                <a:latin typeface="+mn-lt"/>
                <a:ea typeface="+mn-ea"/>
                <a:cs typeface="+mn-cs"/>
              </a:rPr>
              <a:t> </a:t>
            </a:r>
            <a:r>
              <a:rPr lang="en-US" sz="3600" dirty="0">
                <a:solidFill>
                  <a:srgbClr val="FFFF00"/>
                </a:solidFill>
                <a:latin typeface="+mn-lt"/>
                <a:ea typeface="+mn-ea"/>
                <a:cs typeface="+mn-cs"/>
              </a:rPr>
              <a:t>&lt;div&gt; Tag</a:t>
            </a:r>
          </a:p>
        </p:txBody>
      </p:sp>
      <p:sp>
        <p:nvSpPr>
          <p:cNvPr id="944131" name="Rectangle 3"/>
          <p:cNvSpPr>
            <a:spLocks noGrp="1" noChangeArrowheads="1"/>
          </p:cNvSpPr>
          <p:nvPr>
            <p:ph idx="1"/>
          </p:nvPr>
        </p:nvSpPr>
        <p:spPr>
          <a:xfrm>
            <a:off x="217714" y="862223"/>
            <a:ext cx="11049843" cy="4928977"/>
          </a:xfrm>
        </p:spPr>
        <p:txBody>
          <a:bodyPr>
            <a:normAutofit/>
          </a:bodyPr>
          <a:lstStyle/>
          <a:p>
            <a:pPr>
              <a:spcBef>
                <a:spcPct val="30000"/>
              </a:spcBef>
              <a:defRPr/>
            </a:pPr>
            <a:r>
              <a:rPr lang="en-US" sz="2800" dirty="0" smtClean="0">
                <a:solidFill>
                  <a:schemeClr val="accent5">
                    <a:lumMod val="20000"/>
                    <a:lumOff val="80000"/>
                  </a:schemeClr>
                </a:solidFill>
                <a:latin typeface="Consolas" pitchFamily="49" charset="0"/>
                <a:cs typeface="Consolas" pitchFamily="49" charset="0"/>
              </a:rPr>
              <a:t>&lt;div&gt;</a:t>
            </a:r>
            <a:r>
              <a:rPr lang="en-US" sz="2800" dirty="0" smtClean="0"/>
              <a:t> creates logical divisions within a page</a:t>
            </a:r>
          </a:p>
          <a:p>
            <a:pPr>
              <a:spcBef>
                <a:spcPct val="30000"/>
              </a:spcBef>
              <a:defRPr/>
            </a:pPr>
            <a:r>
              <a:rPr lang="en-US" sz="2800" dirty="0" smtClean="0"/>
              <a:t>Block style element</a:t>
            </a:r>
          </a:p>
          <a:p>
            <a:pPr>
              <a:spcBef>
                <a:spcPct val="30000"/>
              </a:spcBef>
              <a:defRPr/>
            </a:pPr>
            <a:r>
              <a:rPr lang="en-US" sz="2800" dirty="0" smtClean="0"/>
              <a:t>Used with CSS</a:t>
            </a:r>
          </a:p>
          <a:p>
            <a:pPr>
              <a:spcBef>
                <a:spcPct val="30000"/>
              </a:spcBef>
              <a:defRPr/>
            </a:pPr>
            <a:r>
              <a:rPr lang="en-US" sz="2800" dirty="0" smtClean="0"/>
              <a:t>Example:</a:t>
            </a:r>
          </a:p>
        </p:txBody>
      </p:sp>
      <p:sp>
        <p:nvSpPr>
          <p:cNvPr id="944132" name="Rectangle 4"/>
          <p:cNvSpPr>
            <a:spLocks noChangeArrowheads="1"/>
          </p:cNvSpPr>
          <p:nvPr/>
        </p:nvSpPr>
        <p:spPr bwMode="auto">
          <a:xfrm>
            <a:off x="566058" y="4467712"/>
            <a:ext cx="11168742" cy="135421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&lt;</a:t>
            </a:r>
            <a:r>
              <a:rPr lang="en-US" sz="2400" b="1" noProof="1">
                <a:solidFill>
                  <a:srgbClr val="92D050"/>
                </a:solidFill>
                <a:effectLst>
                  <a:outerShdw blurRad="38100" dist="38100" dir="2700000" algn="tl">
                    <a:srgbClr val="000000">
                      <a:alpha val="43137"/>
                    </a:srgbClr>
                  </a:outerShdw>
                </a:effectLst>
                <a:latin typeface="Consolas" pitchFamily="49" charset="0"/>
                <a:cs typeface="Consolas" pitchFamily="49" charset="0"/>
              </a:rPr>
              <a:t>div </a:t>
            </a:r>
            <a:r>
              <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style="font-size:24px; color:red"&gt;DIV example&lt;</a:t>
            </a:r>
            <a:r>
              <a:rPr lang="en-US" sz="2400" b="1" noProof="1">
                <a:solidFill>
                  <a:srgbClr val="92D050"/>
                </a:solidFill>
                <a:effectLst>
                  <a:outerShdw blurRad="38100" dist="38100" dir="2700000" algn="tl">
                    <a:srgbClr val="000000">
                      <a:alpha val="43137"/>
                    </a:srgbClr>
                  </a:outerShdw>
                </a:effectLst>
                <a:latin typeface="Consolas" pitchFamily="49" charset="0"/>
                <a:cs typeface="Consolas" pitchFamily="49" charset="0"/>
              </a:rPr>
              <a:t>/div</a:t>
            </a:r>
            <a:r>
              <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a:t>
            </a:r>
          </a:p>
          <a:p>
            <a:pPr eaLnBrk="0" hangingPunct="0">
              <a:spcBef>
                <a:spcPts val="1200"/>
              </a:spcBef>
              <a:buClr>
                <a:schemeClr val="accent5">
                  <a:lumMod val="40000"/>
                  <a:lumOff val="60000"/>
                </a:schemeClr>
              </a:buClr>
              <a:buSzPct val="70000"/>
              <a:defRPr/>
            </a:pPr>
            <a:r>
              <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&lt;p&gt;This one is &lt;</a:t>
            </a:r>
            <a:r>
              <a:rPr lang="en-US" sz="2400" b="1" noProof="1">
                <a:solidFill>
                  <a:srgbClr val="92D050"/>
                </a:solidFill>
                <a:effectLst>
                  <a:outerShdw blurRad="38100" dist="38100" dir="2700000" algn="tl">
                    <a:srgbClr val="000000">
                      <a:alpha val="43137"/>
                    </a:srgbClr>
                  </a:outerShdw>
                </a:effectLst>
                <a:latin typeface="Consolas" pitchFamily="49" charset="0"/>
                <a:cs typeface="Consolas" pitchFamily="49" charset="0"/>
              </a:rPr>
              <a:t>span</a:t>
            </a:r>
            <a:r>
              <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style="color:red; font-weight:bold"&gt;only a test&lt;</a:t>
            </a:r>
            <a:r>
              <a:rPr lang="en-US" sz="2400" b="1" noProof="1">
                <a:solidFill>
                  <a:srgbClr val="92D050"/>
                </a:solidFill>
                <a:effectLst>
                  <a:outerShdw blurRad="38100" dist="38100" dir="2700000" algn="tl">
                    <a:srgbClr val="000000">
                      <a:alpha val="43137"/>
                    </a:srgbClr>
                  </a:outerShdw>
                </a:effectLst>
                <a:latin typeface="Consolas" pitchFamily="49" charset="0"/>
                <a:cs typeface="Consolas" pitchFamily="49" charset="0"/>
              </a:rPr>
              <a:t>/span</a:t>
            </a:r>
            <a:r>
              <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&gt;.&lt;/p&gt;</a:t>
            </a:r>
          </a:p>
        </p:txBody>
      </p:sp>
      <p:sp>
        <p:nvSpPr>
          <p:cNvPr id="7" name="Rectangle 6"/>
          <p:cNvSpPr/>
          <p:nvPr/>
        </p:nvSpPr>
        <p:spPr>
          <a:xfrm>
            <a:off x="1930740" y="3795991"/>
            <a:ext cx="3381489" cy="579646"/>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pPr>
            <a:r>
              <a:rPr lang="en-US" sz="2600" b="1" dirty="0">
                <a:solidFill>
                  <a:srgbClr val="EBFFD2"/>
                </a:solidFill>
                <a:effectLst>
                  <a:outerShdw blurRad="38100" dist="38100" dir="2700000" algn="tl">
                    <a:srgbClr val="000000">
                      <a:alpha val="43137"/>
                    </a:srgbClr>
                  </a:outerShdw>
                </a:effectLst>
                <a:latin typeface="Corbel"/>
              </a:rPr>
              <a:t>div-and-span.html</a:t>
            </a:r>
            <a:endParaRPr lang="en-US" sz="2600" b="1" dirty="0">
              <a:solidFill>
                <a:srgbClr val="CCFF66">
                  <a:lumMod val="40000"/>
                  <a:lumOff val="60000"/>
                </a:srgbClr>
              </a:solidFill>
              <a:effectLst>
                <a:outerShdw blurRad="38100" dist="38100" dir="2700000" algn="tl">
                  <a:srgbClr val="000000">
                    <a:alpha val="43137"/>
                  </a:srgbClr>
                </a:outerShdw>
              </a:effectLst>
              <a:latin typeface="Corbel"/>
            </a:endParaRPr>
          </a:p>
        </p:txBody>
      </p:sp>
      <p:pic>
        <p:nvPicPr>
          <p:cNvPr id="3" name="Picture 2"/>
          <p:cNvPicPr>
            <a:picLocks noChangeAspect="1"/>
          </p:cNvPicPr>
          <p:nvPr/>
        </p:nvPicPr>
        <p:blipFill>
          <a:blip r:embed="rId3"/>
          <a:stretch>
            <a:fillRect/>
          </a:stretch>
        </p:blipFill>
        <p:spPr>
          <a:xfrm>
            <a:off x="7025255" y="1475964"/>
            <a:ext cx="4810125" cy="2609850"/>
          </a:xfrm>
          <a:prstGeom prst="rect">
            <a:avLst/>
          </a:prstGeom>
        </p:spPr>
      </p:pic>
    </p:spTree>
    <p:extLst>
      <p:ext uri="{BB962C8B-B14F-4D97-AF65-F5344CB8AC3E}">
        <p14:creationId xmlns="" xmlns:p14="http://schemas.microsoft.com/office/powerpoint/2010/main" val="36259570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a:xfrm>
            <a:off x="826709" y="174172"/>
            <a:ext cx="10353761" cy="772886"/>
          </a:xfrm>
        </p:spPr>
        <p:txBody>
          <a:bodyPr>
            <a:normAutofit/>
          </a:bodyPr>
          <a:lstStyle/>
          <a:p>
            <a:pPr>
              <a:defRPr/>
            </a:pPr>
            <a:r>
              <a:rPr lang="en-US" sz="3600" dirty="0" smtClean="0">
                <a:solidFill>
                  <a:srgbClr val="FFFF00"/>
                </a:solidFill>
                <a:latin typeface="+mn-lt"/>
                <a:ea typeface="+mn-ea"/>
                <a:cs typeface="+mn-cs"/>
              </a:rPr>
              <a:t>&lt;</a:t>
            </a:r>
            <a:r>
              <a:rPr lang="en-US" sz="3600" dirty="0">
                <a:solidFill>
                  <a:srgbClr val="FFFF00"/>
                </a:solidFill>
                <a:latin typeface="+mn-lt"/>
                <a:ea typeface="+mn-ea"/>
                <a:cs typeface="+mn-cs"/>
              </a:rPr>
              <a:t>span&gt; Tag</a:t>
            </a:r>
          </a:p>
        </p:txBody>
      </p:sp>
      <p:sp>
        <p:nvSpPr>
          <p:cNvPr id="946179" name="Rectangle 3"/>
          <p:cNvSpPr>
            <a:spLocks noGrp="1" noChangeArrowheads="1"/>
          </p:cNvSpPr>
          <p:nvPr>
            <p:ph idx="1"/>
          </p:nvPr>
        </p:nvSpPr>
        <p:spPr>
          <a:xfrm>
            <a:off x="206829" y="1197429"/>
            <a:ext cx="11060728" cy="4593771"/>
          </a:xfrm>
        </p:spPr>
        <p:txBody>
          <a:bodyPr>
            <a:normAutofit/>
          </a:bodyPr>
          <a:lstStyle/>
          <a:p>
            <a:pPr>
              <a:defRPr/>
            </a:pPr>
            <a:r>
              <a:rPr lang="en-US" sz="2800" dirty="0" smtClean="0"/>
              <a:t>Inline style element</a:t>
            </a:r>
          </a:p>
          <a:p>
            <a:pPr>
              <a:defRPr/>
            </a:pPr>
            <a:r>
              <a:rPr lang="en-US" sz="2800" dirty="0" smtClean="0"/>
              <a:t>Useful for modifying a specific portion of text </a:t>
            </a:r>
          </a:p>
          <a:p>
            <a:pPr lvl="1">
              <a:defRPr/>
            </a:pPr>
            <a:r>
              <a:rPr lang="en-US" sz="2400" dirty="0" smtClean="0"/>
              <a:t>Don't create a separate area	 (paragraph) in the document</a:t>
            </a:r>
          </a:p>
          <a:p>
            <a:pPr>
              <a:defRPr/>
            </a:pPr>
            <a:r>
              <a:rPr lang="en-US" sz="2800" dirty="0" smtClean="0"/>
              <a:t>Very useful with CSS</a:t>
            </a:r>
          </a:p>
        </p:txBody>
      </p:sp>
      <p:sp>
        <p:nvSpPr>
          <p:cNvPr id="946180" name="Rectangle 4"/>
          <p:cNvSpPr>
            <a:spLocks noChangeArrowheads="1"/>
          </p:cNvSpPr>
          <p:nvPr/>
        </p:nvSpPr>
        <p:spPr bwMode="auto">
          <a:xfrm>
            <a:off x="391886" y="4968410"/>
            <a:ext cx="8208963" cy="16004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&lt;p&gt;This one is </a:t>
            </a:r>
            <a:r>
              <a:rPr lang="en-US" sz="2200" b="1" noProof="1">
                <a:solidFill>
                  <a:srgbClr val="92D050"/>
                </a:solidFill>
                <a:effectLst>
                  <a:outerShdw blurRad="38100" dist="38100" dir="2700000" algn="tl">
                    <a:srgbClr val="000000">
                      <a:alpha val="43137"/>
                    </a:srgbClr>
                  </a:outerShdw>
                </a:effectLst>
                <a:latin typeface="Consolas" pitchFamily="49" charset="0"/>
                <a:cs typeface="Consolas" pitchFamily="49" charset="0"/>
              </a:rPr>
              <a:t>&lt;span </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style="color:red; font-weight:bold"&gt;only a test</a:t>
            </a:r>
            <a:r>
              <a:rPr lang="en-US" sz="2200" b="1" noProof="1">
                <a:solidFill>
                  <a:srgbClr val="92D050"/>
                </a:solidFill>
                <a:effectLst>
                  <a:outerShdw blurRad="38100" dist="38100" dir="2700000" algn="tl">
                    <a:srgbClr val="000000">
                      <a:alpha val="43137"/>
                    </a:srgbClr>
                  </a:outerShdw>
                </a:effectLst>
                <a:latin typeface="Consolas" pitchFamily="49" charset="0"/>
                <a:cs typeface="Consolas" pitchFamily="49" charset="0"/>
              </a:rPr>
              <a:t>&lt;/span&gt;</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.&lt;/p&gt;</a:t>
            </a:r>
          </a:p>
          <a:p>
            <a:pPr eaLnBrk="0" hangingPunct="0">
              <a:spcBef>
                <a:spcPts val="1200"/>
              </a:spcBef>
              <a:buClr>
                <a:schemeClr val="accent5">
                  <a:lumMod val="40000"/>
                  <a:lumOff val="60000"/>
                </a:schemeClr>
              </a:buClr>
              <a:buSzPct val="70000"/>
              <a:defRPr/>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&lt;p&gt;This one is another </a:t>
            </a:r>
            <a:r>
              <a:rPr lang="en-US" sz="2200" b="1" noProof="1">
                <a:solidFill>
                  <a:srgbClr val="92D050"/>
                </a:solidFill>
                <a:effectLst>
                  <a:outerShdw blurRad="38100" dist="38100" dir="2700000" algn="tl">
                    <a:srgbClr val="000000">
                      <a:alpha val="43137"/>
                    </a:srgbClr>
                  </a:outerShdw>
                </a:effectLst>
                <a:latin typeface="Consolas" pitchFamily="49" charset="0"/>
                <a:cs typeface="Consolas" pitchFamily="49" charset="0"/>
              </a:rPr>
              <a:t>&lt;span </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style="font-size:32px; font-weight:bold"&gt;TEST</a:t>
            </a:r>
            <a:r>
              <a:rPr lang="en-US" sz="2200" b="1" noProof="1">
                <a:solidFill>
                  <a:srgbClr val="92D050"/>
                </a:solidFill>
                <a:effectLst>
                  <a:outerShdw blurRad="38100" dist="38100" dir="2700000" algn="tl">
                    <a:srgbClr val="000000">
                      <a:alpha val="43137"/>
                    </a:srgbClr>
                  </a:outerShdw>
                </a:effectLst>
                <a:latin typeface="Consolas" pitchFamily="49" charset="0"/>
                <a:cs typeface="Consolas" pitchFamily="49" charset="0"/>
              </a:rPr>
              <a:t>&lt;/span&gt;.&lt;/</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p&gt;</a:t>
            </a:r>
          </a:p>
        </p:txBody>
      </p:sp>
      <p:sp>
        <p:nvSpPr>
          <p:cNvPr id="7" name="Rectangle 6"/>
          <p:cNvSpPr/>
          <p:nvPr/>
        </p:nvSpPr>
        <p:spPr>
          <a:xfrm>
            <a:off x="1395978" y="4388764"/>
            <a:ext cx="3381489" cy="579646"/>
          </a:xfrm>
          <a:prstGeom prst="rect">
            <a:avLst/>
          </a:prstGeom>
        </p:spPr>
        <p:txBody>
          <a:bodyPr wrap="square">
            <a:spAutoFit/>
          </a:bodyPr>
          <a:lstStyle/>
          <a:p>
            <a:pPr marL="282575" indent="-282575" eaLnBrk="0" hangingPunct="0">
              <a:lnSpc>
                <a:spcPts val="3800"/>
              </a:lnSpc>
              <a:buClr>
                <a:srgbClr val="46A6BD">
                  <a:lumMod val="40000"/>
                  <a:lumOff val="60000"/>
                </a:srgbClr>
              </a:buClr>
              <a:buSzPct val="70000"/>
              <a:tabLst>
                <a:tab pos="282575" algn="l"/>
              </a:tabLst>
            </a:pPr>
            <a:r>
              <a:rPr lang="en-US" sz="2600" b="1" dirty="0">
                <a:solidFill>
                  <a:srgbClr val="EBFFD2"/>
                </a:solidFill>
                <a:effectLst>
                  <a:outerShdw blurRad="38100" dist="38100" dir="2700000" algn="tl">
                    <a:srgbClr val="000000">
                      <a:alpha val="43137"/>
                    </a:srgbClr>
                  </a:outerShdw>
                </a:effectLst>
                <a:latin typeface="Corbel"/>
              </a:rPr>
              <a:t>span.html</a:t>
            </a:r>
            <a:endParaRPr lang="en-US" sz="2600" b="1" dirty="0">
              <a:solidFill>
                <a:srgbClr val="CCFF66">
                  <a:lumMod val="40000"/>
                  <a:lumOff val="60000"/>
                </a:srgbClr>
              </a:solidFill>
              <a:effectLst>
                <a:outerShdw blurRad="38100" dist="38100" dir="2700000" algn="tl">
                  <a:srgbClr val="000000">
                    <a:alpha val="43137"/>
                  </a:srgbClr>
                </a:outerShdw>
              </a:effectLst>
              <a:latin typeface="Corbel"/>
            </a:endParaRPr>
          </a:p>
        </p:txBody>
      </p:sp>
      <p:pic>
        <p:nvPicPr>
          <p:cNvPr id="2" name="Picture 1"/>
          <p:cNvPicPr>
            <a:picLocks noChangeAspect="1"/>
          </p:cNvPicPr>
          <p:nvPr/>
        </p:nvPicPr>
        <p:blipFill>
          <a:blip r:embed="rId3"/>
          <a:stretch>
            <a:fillRect/>
          </a:stretch>
        </p:blipFill>
        <p:spPr>
          <a:xfrm>
            <a:off x="7444175" y="2938224"/>
            <a:ext cx="4733925" cy="2505075"/>
          </a:xfrm>
          <a:prstGeom prst="rect">
            <a:avLst/>
          </a:prstGeom>
        </p:spPr>
      </p:pic>
    </p:spTree>
    <p:extLst>
      <p:ext uri="{BB962C8B-B14F-4D97-AF65-F5344CB8AC3E}">
        <p14:creationId xmlns="" xmlns:p14="http://schemas.microsoft.com/office/powerpoint/2010/main" val="3603517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62791"/>
            <a:ext cx="10353761" cy="730827"/>
          </a:xfrm>
        </p:spPr>
        <p:txBody>
          <a:bodyPr/>
          <a:lstStyle/>
          <a:p>
            <a:r>
              <a:rPr lang="en-US" dirty="0" smtClean="0">
                <a:solidFill>
                  <a:srgbClr val="FFFF00"/>
                </a:solidFill>
              </a:rPr>
              <a:t>Meta element</a:t>
            </a:r>
            <a:endParaRPr lang="en-US" dirty="0"/>
          </a:p>
        </p:txBody>
      </p:sp>
      <p:sp>
        <p:nvSpPr>
          <p:cNvPr id="3" name="Content Placeholder 2"/>
          <p:cNvSpPr>
            <a:spLocks noGrp="1"/>
          </p:cNvSpPr>
          <p:nvPr>
            <p:ph idx="1"/>
          </p:nvPr>
        </p:nvSpPr>
        <p:spPr>
          <a:xfrm>
            <a:off x="477982" y="893618"/>
            <a:ext cx="11315700" cy="5663046"/>
          </a:xfrm>
        </p:spPr>
        <p:txBody>
          <a:bodyPr/>
          <a:lstStyle/>
          <a:p>
            <a:endParaRPr lang="en-US" dirty="0" smtClean="0"/>
          </a:p>
          <a:p>
            <a:r>
              <a:rPr lang="en-US" sz="2400" dirty="0">
                <a:effectLst/>
              </a:rPr>
              <a:t>The </a:t>
            </a:r>
            <a:r>
              <a:rPr lang="en-US" sz="2400" dirty="0">
                <a:solidFill>
                  <a:srgbClr val="00B050"/>
                </a:solidFill>
                <a:effectLst/>
              </a:rPr>
              <a:t>&lt;meta&gt; </a:t>
            </a:r>
            <a:r>
              <a:rPr lang="en-US" sz="2400" dirty="0">
                <a:effectLst/>
              </a:rPr>
              <a:t>tag in HTML provides information about HTML </a:t>
            </a:r>
            <a:r>
              <a:rPr lang="en-US" sz="2400" dirty="0" smtClean="0">
                <a:effectLst/>
              </a:rPr>
              <a:t>Document</a:t>
            </a:r>
          </a:p>
          <a:p>
            <a:r>
              <a:rPr lang="en-US" sz="2400" dirty="0">
                <a:solidFill>
                  <a:srgbClr val="00B050"/>
                </a:solidFill>
                <a:effectLst/>
              </a:rPr>
              <a:t>&lt;meta&gt; </a:t>
            </a:r>
            <a:r>
              <a:rPr lang="en-US" sz="2400" dirty="0">
                <a:effectLst/>
              </a:rPr>
              <a:t>tags always go inside the &lt;head&gt; </a:t>
            </a:r>
            <a:r>
              <a:rPr lang="en-US" sz="2400" dirty="0" smtClean="0">
                <a:effectLst/>
              </a:rPr>
              <a:t>element.</a:t>
            </a:r>
          </a:p>
          <a:p>
            <a:r>
              <a:rPr lang="en-US" sz="2400" dirty="0" smtClean="0">
                <a:effectLst/>
              </a:rPr>
              <a:t>used </a:t>
            </a:r>
            <a:r>
              <a:rPr lang="en-US" sz="2400" dirty="0">
                <a:effectLst/>
              </a:rPr>
              <a:t>to specify character set, page description, keywords, author of the document, and viewport settings.</a:t>
            </a:r>
          </a:p>
          <a:p>
            <a:r>
              <a:rPr lang="en-US" sz="2400" dirty="0">
                <a:effectLst/>
              </a:rPr>
              <a:t>Metadata will not be displayed on the </a:t>
            </a:r>
            <a:r>
              <a:rPr lang="en-US" sz="2400" dirty="0" smtClean="0">
                <a:effectLst/>
              </a:rPr>
              <a:t>page.</a:t>
            </a:r>
          </a:p>
          <a:p>
            <a:r>
              <a:rPr lang="en-US" sz="2400" dirty="0">
                <a:effectLst/>
              </a:rPr>
              <a:t>Metadata is used by browsers (how to display content or reload page), search engines (keywords), and other web services.</a:t>
            </a:r>
          </a:p>
          <a:p>
            <a:endParaRPr lang="en-US" sz="2400" dirty="0">
              <a:effectLst/>
            </a:endParaRPr>
          </a:p>
        </p:txBody>
      </p:sp>
    </p:spTree>
    <p:extLst>
      <p:ext uri="{BB962C8B-B14F-4D97-AF65-F5344CB8AC3E}">
        <p14:creationId xmlns="" xmlns:p14="http://schemas.microsoft.com/office/powerpoint/2010/main" val="3871152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9977" y="222069"/>
            <a:ext cx="8739052" cy="646331"/>
          </a:xfrm>
          <a:prstGeom prst="rect">
            <a:avLst/>
          </a:prstGeom>
          <a:noFill/>
        </p:spPr>
        <p:txBody>
          <a:bodyPr wrap="square" rtlCol="0">
            <a:spAutoFit/>
          </a:bodyPr>
          <a:lstStyle/>
          <a:p>
            <a:pPr algn="ctr"/>
            <a:r>
              <a:rPr lang="en-US" sz="3600" dirty="0" smtClean="0">
                <a:solidFill>
                  <a:srgbClr val="FFFF00"/>
                </a:solidFill>
              </a:rPr>
              <a:t>Meta Tag Example</a:t>
            </a:r>
            <a:endParaRPr lang="en-IN" sz="3600" dirty="0"/>
          </a:p>
        </p:txBody>
      </p:sp>
      <p:sp>
        <p:nvSpPr>
          <p:cNvPr id="7" name="Content Placeholder 2"/>
          <p:cNvSpPr txBox="1">
            <a:spLocks/>
          </p:cNvSpPr>
          <p:nvPr/>
        </p:nvSpPr>
        <p:spPr>
          <a:xfrm>
            <a:off x="307657" y="1100099"/>
            <a:ext cx="5400811" cy="52000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en-US" sz="2800" dirty="0"/>
          </a:p>
        </p:txBody>
      </p:sp>
      <p:pic>
        <p:nvPicPr>
          <p:cNvPr id="2" name="Picture 1"/>
          <p:cNvPicPr>
            <a:picLocks noChangeAspect="1"/>
          </p:cNvPicPr>
          <p:nvPr/>
        </p:nvPicPr>
        <p:blipFill>
          <a:blip r:embed="rId2"/>
          <a:stretch>
            <a:fillRect/>
          </a:stretch>
        </p:blipFill>
        <p:spPr>
          <a:xfrm>
            <a:off x="142875" y="1100099"/>
            <a:ext cx="12049125" cy="3419475"/>
          </a:xfrm>
          <a:prstGeom prst="rect">
            <a:avLst/>
          </a:prstGeom>
        </p:spPr>
      </p:pic>
      <p:pic>
        <p:nvPicPr>
          <p:cNvPr id="3" name="Picture 2"/>
          <p:cNvPicPr>
            <a:picLocks noChangeAspect="1"/>
          </p:cNvPicPr>
          <p:nvPr/>
        </p:nvPicPr>
        <p:blipFill>
          <a:blip r:embed="rId3"/>
          <a:stretch>
            <a:fillRect/>
          </a:stretch>
        </p:blipFill>
        <p:spPr>
          <a:xfrm>
            <a:off x="4033837" y="4647873"/>
            <a:ext cx="5275194" cy="1883998"/>
          </a:xfrm>
          <a:prstGeom prst="rect">
            <a:avLst/>
          </a:prstGeom>
        </p:spPr>
      </p:pic>
    </p:spTree>
    <p:extLst>
      <p:ext uri="{BB962C8B-B14F-4D97-AF65-F5344CB8AC3E}">
        <p14:creationId xmlns="" xmlns:p14="http://schemas.microsoft.com/office/powerpoint/2010/main" val="4247937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9977" y="222069"/>
            <a:ext cx="8739052" cy="646331"/>
          </a:xfrm>
          <a:prstGeom prst="rect">
            <a:avLst/>
          </a:prstGeom>
          <a:noFill/>
        </p:spPr>
        <p:txBody>
          <a:bodyPr wrap="square" rtlCol="0">
            <a:spAutoFit/>
          </a:bodyPr>
          <a:lstStyle/>
          <a:p>
            <a:pPr algn="ctr"/>
            <a:r>
              <a:rPr lang="en-US" sz="3600" dirty="0" smtClean="0">
                <a:solidFill>
                  <a:srgbClr val="FFFF00"/>
                </a:solidFill>
              </a:rPr>
              <a:t>Video Tag</a:t>
            </a:r>
            <a:endParaRPr lang="en-IN" sz="3600" dirty="0"/>
          </a:p>
        </p:txBody>
      </p:sp>
      <p:sp>
        <p:nvSpPr>
          <p:cNvPr id="5" name="Content Placeholder 2"/>
          <p:cNvSpPr txBox="1">
            <a:spLocks/>
          </p:cNvSpPr>
          <p:nvPr/>
        </p:nvSpPr>
        <p:spPr>
          <a:xfrm>
            <a:off x="434108" y="868401"/>
            <a:ext cx="11594606" cy="10406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800" dirty="0">
                <a:effectLst/>
              </a:rPr>
              <a:t>The newly introduced HTML5 </a:t>
            </a:r>
            <a:r>
              <a:rPr lang="en-US" sz="2800" dirty="0"/>
              <a:t>&lt;video&gt;</a:t>
            </a:r>
            <a:r>
              <a:rPr lang="en-US" sz="2800" dirty="0">
                <a:effectLst/>
              </a:rPr>
              <a:t> element provides a standard way to embed video in web </a:t>
            </a:r>
            <a:r>
              <a:rPr lang="en-US" sz="2800" dirty="0" smtClean="0">
                <a:effectLst/>
              </a:rPr>
              <a:t>pages.</a:t>
            </a:r>
          </a:p>
          <a:p>
            <a:pPr marL="0" indent="0">
              <a:buNone/>
            </a:pPr>
            <a:endParaRPr lang="en-US" sz="2800" dirty="0"/>
          </a:p>
        </p:txBody>
      </p:sp>
      <p:pic>
        <p:nvPicPr>
          <p:cNvPr id="2" name="Picture 1"/>
          <p:cNvPicPr>
            <a:picLocks noChangeAspect="1"/>
          </p:cNvPicPr>
          <p:nvPr/>
        </p:nvPicPr>
        <p:blipFill>
          <a:blip r:embed="rId2"/>
          <a:stretch>
            <a:fillRect/>
          </a:stretch>
        </p:blipFill>
        <p:spPr>
          <a:xfrm>
            <a:off x="201368" y="1909082"/>
            <a:ext cx="6253862" cy="3816804"/>
          </a:xfrm>
          <a:prstGeom prst="rect">
            <a:avLst/>
          </a:prstGeom>
        </p:spPr>
      </p:pic>
      <p:pic>
        <p:nvPicPr>
          <p:cNvPr id="3" name="Picture 2"/>
          <p:cNvPicPr>
            <a:picLocks noChangeAspect="1"/>
          </p:cNvPicPr>
          <p:nvPr/>
        </p:nvPicPr>
        <p:blipFill>
          <a:blip r:embed="rId3"/>
          <a:stretch>
            <a:fillRect/>
          </a:stretch>
        </p:blipFill>
        <p:spPr>
          <a:xfrm>
            <a:off x="6532810" y="1626053"/>
            <a:ext cx="5495904" cy="4847779"/>
          </a:xfrm>
          <a:prstGeom prst="rect">
            <a:avLst/>
          </a:prstGeom>
        </p:spPr>
      </p:pic>
    </p:spTree>
    <p:extLst>
      <p:ext uri="{BB962C8B-B14F-4D97-AF65-F5344CB8AC3E}">
        <p14:creationId xmlns="" xmlns:p14="http://schemas.microsoft.com/office/powerpoint/2010/main" val="3424111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06028"/>
          </a:xfrm>
        </p:spPr>
        <p:txBody>
          <a:bodyPr/>
          <a:lstStyle/>
          <a:p>
            <a:pPr algn="ctr"/>
            <a:r>
              <a:rPr lang="en-US" b="1" dirty="0" smtClean="0">
                <a:solidFill>
                  <a:srgbClr val="FFFF00"/>
                </a:solidFill>
              </a:rPr>
              <a:t>Structure of HTML</a:t>
            </a:r>
            <a:endParaRPr lang="en-US" b="1" dirty="0">
              <a:solidFill>
                <a:srgbClr val="FFFF00"/>
              </a:solidFill>
            </a:endParaRPr>
          </a:p>
        </p:txBody>
      </p:sp>
      <p:sp>
        <p:nvSpPr>
          <p:cNvPr id="3" name="Content Placeholder 2"/>
          <p:cNvSpPr>
            <a:spLocks noGrp="1"/>
          </p:cNvSpPr>
          <p:nvPr>
            <p:ph idx="1"/>
          </p:nvPr>
        </p:nvSpPr>
        <p:spPr>
          <a:xfrm>
            <a:off x="564204" y="291831"/>
            <a:ext cx="12268199" cy="7433322"/>
          </a:xfrm>
        </p:spPr>
        <p:txBody>
          <a:bodyPr>
            <a:noAutofit/>
          </a:bodyPr>
          <a:lstStyle/>
          <a:p>
            <a:pPr marL="0" indent="0">
              <a:buNone/>
            </a:pPr>
            <a:r>
              <a:rPr lang="en-US" sz="2400" dirty="0"/>
              <a:t>&lt;!DOCTYPE </a:t>
            </a:r>
            <a:r>
              <a:rPr lang="en-US" sz="2400" dirty="0" smtClean="0"/>
              <a:t>&gt;</a:t>
            </a:r>
          </a:p>
          <a:p>
            <a:pPr marL="0" indent="0">
              <a:buNone/>
            </a:pPr>
            <a:r>
              <a:rPr lang="en-US" sz="2400" dirty="0" smtClean="0"/>
              <a:t>&lt;</a:t>
            </a:r>
            <a:r>
              <a:rPr lang="en-US" sz="2400" dirty="0"/>
              <a:t>html</a:t>
            </a:r>
            <a:r>
              <a:rPr lang="en-US" sz="2400" dirty="0" smtClean="0"/>
              <a:t>&gt;</a:t>
            </a:r>
          </a:p>
          <a:p>
            <a:pPr marL="0" indent="0">
              <a:buNone/>
            </a:pPr>
            <a:r>
              <a:rPr lang="en-US" sz="2400" dirty="0"/>
              <a:t>	</a:t>
            </a:r>
            <a:r>
              <a:rPr lang="en-US" sz="2400" dirty="0" smtClean="0"/>
              <a:t> </a:t>
            </a:r>
            <a:r>
              <a:rPr lang="en-US" sz="2400" dirty="0"/>
              <a:t>&lt;head&gt; </a:t>
            </a:r>
            <a:endParaRPr lang="en-US" sz="2400" dirty="0" smtClean="0"/>
          </a:p>
          <a:p>
            <a:pPr marL="0" indent="0">
              <a:buNone/>
            </a:pPr>
            <a:r>
              <a:rPr lang="en-US" sz="2400" dirty="0"/>
              <a:t>	</a:t>
            </a:r>
            <a:r>
              <a:rPr lang="en-US" sz="2400" dirty="0" smtClean="0"/>
              <a:t>	&lt;</a:t>
            </a:r>
            <a:r>
              <a:rPr lang="en-US" sz="2400" dirty="0"/>
              <a:t>title&gt;Page title&lt;/title&gt; </a:t>
            </a:r>
          </a:p>
          <a:p>
            <a:pPr marL="0" indent="0">
              <a:buNone/>
            </a:pPr>
            <a:r>
              <a:rPr lang="en-US" sz="2400" dirty="0" smtClean="0"/>
              <a:t>	&lt;/</a:t>
            </a:r>
            <a:r>
              <a:rPr lang="en-US" sz="2400" dirty="0"/>
              <a:t>head&gt; </a:t>
            </a:r>
          </a:p>
          <a:p>
            <a:pPr marL="0" indent="0">
              <a:buNone/>
            </a:pPr>
            <a:r>
              <a:rPr lang="en-US" sz="2400" dirty="0" smtClean="0"/>
              <a:t>	&lt;</a:t>
            </a:r>
            <a:r>
              <a:rPr lang="en-US" sz="2400" dirty="0"/>
              <a:t>body&gt; </a:t>
            </a:r>
            <a:endParaRPr lang="en-US" sz="2400" dirty="0" smtClean="0"/>
          </a:p>
          <a:p>
            <a:pPr marL="0" indent="0">
              <a:buNone/>
            </a:pPr>
            <a:endParaRPr lang="en-US" sz="2400" dirty="0"/>
          </a:p>
          <a:p>
            <a:pPr marL="0" indent="0">
              <a:buNone/>
            </a:pPr>
            <a:r>
              <a:rPr lang="en-US" sz="2400" dirty="0" smtClean="0"/>
              <a:t>	&lt;/</a:t>
            </a:r>
            <a:r>
              <a:rPr lang="en-US" sz="2400" dirty="0"/>
              <a:t>body&gt; </a:t>
            </a:r>
          </a:p>
          <a:p>
            <a:pPr marL="0" indent="0">
              <a:buNone/>
            </a:pPr>
            <a:r>
              <a:rPr lang="en-US" sz="2400" dirty="0"/>
              <a:t>&lt;/html&gt; </a:t>
            </a:r>
          </a:p>
        </p:txBody>
      </p:sp>
    </p:spTree>
    <p:extLst>
      <p:ext uri="{BB962C8B-B14F-4D97-AF65-F5344CB8AC3E}">
        <p14:creationId xmlns="" xmlns:p14="http://schemas.microsoft.com/office/powerpoint/2010/main" val="861692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514" y="759543"/>
            <a:ext cx="11898085" cy="1667658"/>
          </a:xfrm>
        </p:spPr>
        <p:txBody>
          <a:bodyPr>
            <a:normAutofit lnSpcReduction="10000"/>
          </a:bodyPr>
          <a:lstStyle/>
          <a:p>
            <a:pPr algn="just">
              <a:lnSpc>
                <a:spcPct val="100000"/>
              </a:lnSpc>
              <a:spcBef>
                <a:spcPts val="0"/>
              </a:spcBef>
            </a:pPr>
            <a:r>
              <a:rPr lang="en-US" sz="2400" dirty="0"/>
              <a:t>The HTML &lt;marquee&gt; tag is used for scrolling </a:t>
            </a:r>
            <a:r>
              <a:rPr lang="en-US" sz="2400" dirty="0" smtClean="0"/>
              <a:t>of </a:t>
            </a:r>
            <a:r>
              <a:rPr lang="en-US" sz="2400" dirty="0"/>
              <a:t>text or image displayed either horizontally across or vertically down your web site page depending on the settings</a:t>
            </a:r>
            <a:r>
              <a:rPr lang="en-US" sz="2400" dirty="0" smtClean="0"/>
              <a:t>.</a:t>
            </a:r>
          </a:p>
          <a:p>
            <a:pPr marL="0" indent="0" algn="just">
              <a:lnSpc>
                <a:spcPct val="100000"/>
              </a:lnSpc>
              <a:spcBef>
                <a:spcPts val="0"/>
              </a:spcBef>
              <a:buNone/>
            </a:pPr>
            <a:r>
              <a:rPr lang="en-US" sz="3200" dirty="0" smtClean="0"/>
              <a:t>marquee&gt;</a:t>
            </a:r>
          </a:p>
        </p:txBody>
      </p:sp>
      <p:sp>
        <p:nvSpPr>
          <p:cNvPr id="5" name="TextBox 4"/>
          <p:cNvSpPr txBox="1"/>
          <p:nvPr/>
        </p:nvSpPr>
        <p:spPr>
          <a:xfrm>
            <a:off x="1449977" y="113212"/>
            <a:ext cx="8739052" cy="646331"/>
          </a:xfrm>
          <a:prstGeom prst="rect">
            <a:avLst/>
          </a:prstGeom>
          <a:noFill/>
        </p:spPr>
        <p:txBody>
          <a:bodyPr wrap="square" rtlCol="0">
            <a:spAutoFit/>
          </a:bodyPr>
          <a:lstStyle/>
          <a:p>
            <a:pPr algn="ctr"/>
            <a:r>
              <a:rPr lang="en-US" sz="3600" dirty="0">
                <a:solidFill>
                  <a:srgbClr val="FFFF00"/>
                </a:solidFill>
              </a:rPr>
              <a:t> </a:t>
            </a:r>
            <a:r>
              <a:rPr lang="en-US" sz="3600" b="1" dirty="0" smtClean="0">
                <a:solidFill>
                  <a:srgbClr val="FFFF00"/>
                </a:solidFill>
              </a:rPr>
              <a:t>Marquee </a:t>
            </a:r>
            <a:r>
              <a:rPr lang="en-US" sz="3600" dirty="0" smtClean="0">
                <a:solidFill>
                  <a:srgbClr val="FFFF00"/>
                </a:solidFill>
              </a:rPr>
              <a:t>tag</a:t>
            </a:r>
            <a:endParaRPr lang="en-IN" sz="3600" dirty="0"/>
          </a:p>
        </p:txBody>
      </p:sp>
      <p:graphicFrame>
        <p:nvGraphicFramePr>
          <p:cNvPr id="6" name="Content Placeholder 3"/>
          <p:cNvGraphicFramePr>
            <a:graphicFrameLocks/>
          </p:cNvGraphicFramePr>
          <p:nvPr>
            <p:extLst>
              <p:ext uri="{D42A27DB-BD31-4B8C-83A1-F6EECF244321}">
                <p14:modId xmlns="" xmlns:p14="http://schemas.microsoft.com/office/powerpoint/2010/main" val="2068234368"/>
              </p:ext>
            </p:extLst>
          </p:nvPr>
        </p:nvGraphicFramePr>
        <p:xfrm>
          <a:off x="2525487" y="1730827"/>
          <a:ext cx="9514112" cy="4974009"/>
        </p:xfrm>
        <a:graphic>
          <a:graphicData uri="http://schemas.openxmlformats.org/drawingml/2006/table">
            <a:tbl>
              <a:tblPr>
                <a:tableStyleId>{5C22544A-7EE6-4342-B048-85BDC9FD1C3A}</a:tableStyleId>
              </a:tblPr>
              <a:tblGrid>
                <a:gridCol w="1446401">
                  <a:extLst>
                    <a:ext uri="{9D8B030D-6E8A-4147-A177-3AD203B41FA5}">
                      <a16:colId xmlns:a16="http://schemas.microsoft.com/office/drawing/2014/main" xmlns="" val="20000"/>
                    </a:ext>
                  </a:extLst>
                </a:gridCol>
                <a:gridCol w="1457116">
                  <a:extLst>
                    <a:ext uri="{9D8B030D-6E8A-4147-A177-3AD203B41FA5}">
                      <a16:colId xmlns:a16="http://schemas.microsoft.com/office/drawing/2014/main" xmlns="" val="20001"/>
                    </a:ext>
                  </a:extLst>
                </a:gridCol>
                <a:gridCol w="6610595">
                  <a:extLst>
                    <a:ext uri="{9D8B030D-6E8A-4147-A177-3AD203B41FA5}">
                      <a16:colId xmlns:a16="http://schemas.microsoft.com/office/drawing/2014/main" xmlns="" val="20002"/>
                    </a:ext>
                  </a:extLst>
                </a:gridCol>
              </a:tblGrid>
              <a:tr h="291103">
                <a:tc>
                  <a:txBody>
                    <a:bodyPr/>
                    <a:lstStyle/>
                    <a:p>
                      <a:pPr algn="ctr" fontAlgn="ctr"/>
                      <a:r>
                        <a:rPr lang="en-US" sz="2000" u="none" strike="noStrike" baseline="0" dirty="0">
                          <a:solidFill>
                            <a:srgbClr val="FF0000"/>
                          </a:solidFill>
                          <a:effectLst/>
                        </a:rPr>
                        <a:t>Attribute</a:t>
                      </a:r>
                      <a:endParaRPr lang="en-US" sz="2000" b="1" i="0" u="none" strike="noStrike" baseline="0"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2000" u="none" strike="noStrike" baseline="0" dirty="0">
                          <a:solidFill>
                            <a:srgbClr val="FF0000"/>
                          </a:solidFill>
                          <a:effectLst/>
                        </a:rPr>
                        <a:t>Value</a:t>
                      </a:r>
                      <a:endParaRPr lang="en-US" sz="2000" b="1" i="0" u="none" strike="noStrike" baseline="0"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2000" u="none" strike="noStrike" baseline="0" dirty="0">
                          <a:solidFill>
                            <a:srgbClr val="FF0000"/>
                          </a:solidFill>
                          <a:effectLst/>
                        </a:rPr>
                        <a:t>Description</a:t>
                      </a:r>
                      <a:endParaRPr lang="en-US" sz="2000" b="1" i="0" u="none" strike="noStrike" baseline="0" dirty="0">
                        <a:solidFill>
                          <a:srgbClr val="FF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000"/>
                  </a:ext>
                </a:extLst>
              </a:tr>
              <a:tr h="234646">
                <a:tc rowSpan="3">
                  <a:txBody>
                    <a:bodyPr/>
                    <a:lstStyle/>
                    <a:p>
                      <a:pPr algn="l" fontAlgn="ctr"/>
                      <a:r>
                        <a:rPr lang="en-US" sz="1600" u="none" strike="noStrike" dirty="0">
                          <a:solidFill>
                            <a:schemeClr val="bg2">
                              <a:lumMod val="60000"/>
                              <a:lumOff val="40000"/>
                            </a:schemeClr>
                          </a:solidFill>
                          <a:effectLst/>
                        </a:rPr>
                        <a:t>behavior</a:t>
                      </a:r>
                      <a:endParaRPr lang="en-US" sz="1600" b="0" i="0" u="none" strike="noStrike" dirty="0">
                        <a:solidFill>
                          <a:schemeClr val="bg2">
                            <a:lumMod val="60000"/>
                            <a:lumOff val="40000"/>
                          </a:schemeClr>
                        </a:solidFill>
                        <a:effectLst/>
                        <a:latin typeface="Calibri" panose="020F0502020204030204" pitchFamily="34" charset="0"/>
                      </a:endParaRPr>
                    </a:p>
                  </a:txBody>
                  <a:tcPr marL="9525" marR="9525" marT="9525" marB="0" anchor="ctr"/>
                </a:tc>
                <a:tc>
                  <a:txBody>
                    <a:bodyPr/>
                    <a:lstStyle/>
                    <a:p>
                      <a:pPr algn="l" fontAlgn="ctr"/>
                      <a:r>
                        <a:rPr lang="en-US" sz="1600" u="none" strike="noStrike">
                          <a:solidFill>
                            <a:schemeClr val="bg2">
                              <a:lumMod val="60000"/>
                              <a:lumOff val="40000"/>
                            </a:schemeClr>
                          </a:solidFill>
                          <a:effectLst/>
                        </a:rPr>
                        <a:t>scroll</a:t>
                      </a:r>
                      <a:endParaRPr lang="en-US" sz="1600" b="0" i="0" u="none" strike="noStrike">
                        <a:solidFill>
                          <a:schemeClr val="bg2">
                            <a:lumMod val="60000"/>
                            <a:lumOff val="40000"/>
                          </a:schemeClr>
                        </a:solidFill>
                        <a:effectLst/>
                        <a:latin typeface="Calibri" panose="020F0502020204030204" pitchFamily="34" charset="0"/>
                      </a:endParaRPr>
                    </a:p>
                  </a:txBody>
                  <a:tcPr marL="9525" marR="9525" marT="9525" marB="0" anchor="ctr"/>
                </a:tc>
                <a:tc rowSpan="3">
                  <a:txBody>
                    <a:bodyPr/>
                    <a:lstStyle/>
                    <a:p>
                      <a:pPr algn="l" fontAlgn="ctr"/>
                      <a:r>
                        <a:rPr lang="en-US" sz="1600" u="none" strike="noStrike">
                          <a:solidFill>
                            <a:schemeClr val="bg2">
                              <a:lumMod val="60000"/>
                              <a:lumOff val="40000"/>
                            </a:schemeClr>
                          </a:solidFill>
                          <a:effectLst/>
                        </a:rPr>
                        <a:t>Defines the type of scrolling.</a:t>
                      </a:r>
                      <a:endParaRPr lang="en-US" sz="1600" b="0" i="0" u="none" strike="noStrike">
                        <a:solidFill>
                          <a:schemeClr val="bg2">
                            <a:lumMod val="60000"/>
                            <a:lumOff val="4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001"/>
                  </a:ext>
                </a:extLst>
              </a:tr>
              <a:tr h="234646">
                <a:tc vMerge="1">
                  <a:txBody>
                    <a:bodyPr/>
                    <a:lstStyle/>
                    <a:p>
                      <a:endParaRPr lang="en-US"/>
                    </a:p>
                  </a:txBody>
                  <a:tcPr/>
                </a:tc>
                <a:tc>
                  <a:txBody>
                    <a:bodyPr/>
                    <a:lstStyle/>
                    <a:p>
                      <a:pPr algn="l" fontAlgn="ctr"/>
                      <a:r>
                        <a:rPr lang="en-US" sz="1600" u="none" strike="noStrike" dirty="0">
                          <a:solidFill>
                            <a:schemeClr val="bg2">
                              <a:lumMod val="60000"/>
                              <a:lumOff val="40000"/>
                            </a:schemeClr>
                          </a:solidFill>
                          <a:effectLst/>
                        </a:rPr>
                        <a:t>slide</a:t>
                      </a:r>
                      <a:endParaRPr lang="en-US" sz="1600" b="0" i="0" u="none" strike="noStrike" dirty="0">
                        <a:solidFill>
                          <a:schemeClr val="bg2">
                            <a:lumMod val="60000"/>
                            <a:lumOff val="40000"/>
                          </a:schemeClr>
                        </a:solidFill>
                        <a:effectLst/>
                        <a:latin typeface="Calibri" panose="020F0502020204030204" pitchFamily="34" charset="0"/>
                      </a:endParaRPr>
                    </a:p>
                  </a:txBody>
                  <a:tcPr marL="9525" marR="9525" marT="9525" marB="0" anchor="ctr"/>
                </a:tc>
                <a:tc vMerge="1">
                  <a:txBody>
                    <a:bodyPr/>
                    <a:lstStyle/>
                    <a:p>
                      <a:endParaRPr lang="en-US"/>
                    </a:p>
                  </a:txBody>
                  <a:tcPr/>
                </a:tc>
                <a:extLst>
                  <a:ext uri="{0D108BD9-81ED-4DB2-BD59-A6C34878D82A}">
                    <a16:rowId xmlns:a16="http://schemas.microsoft.com/office/drawing/2014/main" xmlns="" val="10002"/>
                  </a:ext>
                </a:extLst>
              </a:tr>
              <a:tr h="234646">
                <a:tc vMerge="1">
                  <a:txBody>
                    <a:bodyPr/>
                    <a:lstStyle/>
                    <a:p>
                      <a:endParaRPr lang="en-US"/>
                    </a:p>
                  </a:txBody>
                  <a:tcPr/>
                </a:tc>
                <a:tc>
                  <a:txBody>
                    <a:bodyPr/>
                    <a:lstStyle/>
                    <a:p>
                      <a:pPr algn="l" fontAlgn="ctr"/>
                      <a:r>
                        <a:rPr lang="en-US" sz="1600" u="none" strike="noStrike" dirty="0">
                          <a:solidFill>
                            <a:schemeClr val="bg2">
                              <a:lumMod val="60000"/>
                              <a:lumOff val="40000"/>
                            </a:schemeClr>
                          </a:solidFill>
                          <a:effectLst/>
                        </a:rPr>
                        <a:t>alternate</a:t>
                      </a:r>
                      <a:endParaRPr lang="en-US" sz="1600" b="0" i="0" u="none" strike="noStrike" dirty="0">
                        <a:solidFill>
                          <a:schemeClr val="bg2">
                            <a:lumMod val="60000"/>
                            <a:lumOff val="40000"/>
                          </a:schemeClr>
                        </a:solidFill>
                        <a:effectLst/>
                        <a:latin typeface="Calibri" panose="020F0502020204030204" pitchFamily="34" charset="0"/>
                      </a:endParaRPr>
                    </a:p>
                  </a:txBody>
                  <a:tcPr marL="9525" marR="9525" marT="9525" marB="0" anchor="ctr"/>
                </a:tc>
                <a:tc vMerge="1">
                  <a:txBody>
                    <a:bodyPr/>
                    <a:lstStyle/>
                    <a:p>
                      <a:endParaRPr lang="en-US"/>
                    </a:p>
                  </a:txBody>
                  <a:tcPr/>
                </a:tc>
                <a:extLst>
                  <a:ext uri="{0D108BD9-81ED-4DB2-BD59-A6C34878D82A}">
                    <a16:rowId xmlns:a16="http://schemas.microsoft.com/office/drawing/2014/main" xmlns="" val="10003"/>
                  </a:ext>
                </a:extLst>
              </a:tr>
              <a:tr h="234646">
                <a:tc rowSpan="4">
                  <a:txBody>
                    <a:bodyPr/>
                    <a:lstStyle/>
                    <a:p>
                      <a:pPr algn="l" fontAlgn="ctr"/>
                      <a:r>
                        <a:rPr lang="en-US" sz="1600" u="none" strike="noStrike" dirty="0">
                          <a:solidFill>
                            <a:schemeClr val="accent5"/>
                          </a:solidFill>
                          <a:effectLst/>
                        </a:rPr>
                        <a:t>direction</a:t>
                      </a:r>
                      <a:endParaRPr lang="en-US" sz="1600" b="0" i="0" u="none" strike="noStrike" dirty="0">
                        <a:solidFill>
                          <a:schemeClr val="accent5"/>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solidFill>
                            <a:schemeClr val="accent5"/>
                          </a:solidFill>
                          <a:effectLst/>
                        </a:rPr>
                        <a:t>up</a:t>
                      </a:r>
                      <a:endParaRPr lang="en-US" sz="1600" b="0" i="0" u="none" strike="noStrike" dirty="0">
                        <a:solidFill>
                          <a:schemeClr val="accent5"/>
                        </a:solidFill>
                        <a:effectLst/>
                        <a:latin typeface="Calibri" panose="020F0502020204030204" pitchFamily="34" charset="0"/>
                      </a:endParaRPr>
                    </a:p>
                  </a:txBody>
                  <a:tcPr marL="9525" marR="9525" marT="9525" marB="0" anchor="ctr"/>
                </a:tc>
                <a:tc rowSpan="4">
                  <a:txBody>
                    <a:bodyPr/>
                    <a:lstStyle/>
                    <a:p>
                      <a:pPr algn="l" fontAlgn="ctr"/>
                      <a:r>
                        <a:rPr lang="en-US" sz="1600" u="none" strike="noStrike" dirty="0">
                          <a:solidFill>
                            <a:schemeClr val="accent5"/>
                          </a:solidFill>
                          <a:effectLst/>
                        </a:rPr>
                        <a:t>Defines the direction of scrolling the content.</a:t>
                      </a:r>
                      <a:endParaRPr lang="en-US" sz="1600" b="0" i="0" u="none" strike="noStrike" dirty="0">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004"/>
                  </a:ext>
                </a:extLst>
              </a:tr>
              <a:tr h="234646">
                <a:tc vMerge="1">
                  <a:txBody>
                    <a:bodyPr/>
                    <a:lstStyle/>
                    <a:p>
                      <a:endParaRPr lang="en-US"/>
                    </a:p>
                  </a:txBody>
                  <a:tcPr/>
                </a:tc>
                <a:tc>
                  <a:txBody>
                    <a:bodyPr/>
                    <a:lstStyle/>
                    <a:p>
                      <a:pPr algn="l" fontAlgn="ctr"/>
                      <a:r>
                        <a:rPr lang="en-US" sz="1600" u="none" strike="noStrike" dirty="0">
                          <a:solidFill>
                            <a:schemeClr val="accent5"/>
                          </a:solidFill>
                          <a:effectLst/>
                        </a:rPr>
                        <a:t>down</a:t>
                      </a:r>
                      <a:endParaRPr lang="en-US" sz="1600" b="0" i="0" u="none" strike="noStrike" dirty="0">
                        <a:solidFill>
                          <a:schemeClr val="accent5"/>
                        </a:solidFill>
                        <a:effectLst/>
                        <a:latin typeface="Calibri" panose="020F0502020204030204" pitchFamily="34" charset="0"/>
                      </a:endParaRPr>
                    </a:p>
                  </a:txBody>
                  <a:tcPr marL="9525" marR="9525" marT="9525" marB="0" anchor="ctr"/>
                </a:tc>
                <a:tc vMerge="1">
                  <a:txBody>
                    <a:bodyPr/>
                    <a:lstStyle/>
                    <a:p>
                      <a:endParaRPr lang="en-US"/>
                    </a:p>
                  </a:txBody>
                  <a:tcPr/>
                </a:tc>
                <a:extLst>
                  <a:ext uri="{0D108BD9-81ED-4DB2-BD59-A6C34878D82A}">
                    <a16:rowId xmlns:a16="http://schemas.microsoft.com/office/drawing/2014/main" xmlns="" val="10005"/>
                  </a:ext>
                </a:extLst>
              </a:tr>
              <a:tr h="234646">
                <a:tc vMerge="1">
                  <a:txBody>
                    <a:bodyPr/>
                    <a:lstStyle/>
                    <a:p>
                      <a:endParaRPr lang="en-US"/>
                    </a:p>
                  </a:txBody>
                  <a:tcPr/>
                </a:tc>
                <a:tc>
                  <a:txBody>
                    <a:bodyPr/>
                    <a:lstStyle/>
                    <a:p>
                      <a:pPr algn="l" fontAlgn="ctr"/>
                      <a:r>
                        <a:rPr lang="en-US" sz="1600" u="none" strike="noStrike" dirty="0">
                          <a:solidFill>
                            <a:schemeClr val="accent5"/>
                          </a:solidFill>
                          <a:effectLst/>
                        </a:rPr>
                        <a:t>left</a:t>
                      </a:r>
                      <a:endParaRPr lang="en-US" sz="1600" b="0" i="0" u="none" strike="noStrike" dirty="0">
                        <a:solidFill>
                          <a:schemeClr val="accent5"/>
                        </a:solidFill>
                        <a:effectLst/>
                        <a:latin typeface="Calibri" panose="020F0502020204030204" pitchFamily="34" charset="0"/>
                      </a:endParaRPr>
                    </a:p>
                  </a:txBody>
                  <a:tcPr marL="9525" marR="9525" marT="9525" marB="0" anchor="ctr"/>
                </a:tc>
                <a:tc vMerge="1">
                  <a:txBody>
                    <a:bodyPr/>
                    <a:lstStyle/>
                    <a:p>
                      <a:endParaRPr lang="en-US"/>
                    </a:p>
                  </a:txBody>
                  <a:tcPr/>
                </a:tc>
                <a:extLst>
                  <a:ext uri="{0D108BD9-81ED-4DB2-BD59-A6C34878D82A}">
                    <a16:rowId xmlns:a16="http://schemas.microsoft.com/office/drawing/2014/main" xmlns="" val="10006"/>
                  </a:ext>
                </a:extLst>
              </a:tr>
              <a:tr h="234646">
                <a:tc vMerge="1">
                  <a:txBody>
                    <a:bodyPr/>
                    <a:lstStyle/>
                    <a:p>
                      <a:endParaRPr lang="en-US"/>
                    </a:p>
                  </a:txBody>
                  <a:tcPr/>
                </a:tc>
                <a:tc>
                  <a:txBody>
                    <a:bodyPr/>
                    <a:lstStyle/>
                    <a:p>
                      <a:pPr algn="l" fontAlgn="ctr"/>
                      <a:r>
                        <a:rPr lang="en-US" sz="1600" u="none" strike="noStrike" kern="1200" dirty="0">
                          <a:solidFill>
                            <a:schemeClr val="accent5"/>
                          </a:solidFill>
                          <a:effectLst/>
                          <a:latin typeface="+mn-lt"/>
                          <a:ea typeface="+mn-ea"/>
                          <a:cs typeface="+mn-cs"/>
                        </a:rPr>
                        <a:t>right</a:t>
                      </a:r>
                    </a:p>
                  </a:txBody>
                  <a:tcPr marL="9525" marR="9525" marT="9525" marB="0" anchor="ctr"/>
                </a:tc>
                <a:tc vMerge="1">
                  <a:txBody>
                    <a:bodyPr/>
                    <a:lstStyle/>
                    <a:p>
                      <a:endParaRPr lang="en-US"/>
                    </a:p>
                  </a:txBody>
                  <a:tcPr/>
                </a:tc>
                <a:extLst>
                  <a:ext uri="{0D108BD9-81ED-4DB2-BD59-A6C34878D82A}">
                    <a16:rowId xmlns:a16="http://schemas.microsoft.com/office/drawing/2014/main" xmlns="" val="10007"/>
                  </a:ext>
                </a:extLst>
              </a:tr>
              <a:tr h="234646">
                <a:tc>
                  <a:txBody>
                    <a:bodyPr/>
                    <a:lstStyle/>
                    <a:p>
                      <a:pPr algn="l" fontAlgn="ctr"/>
                      <a:r>
                        <a:rPr lang="en-US" sz="1600" u="none" strike="noStrike">
                          <a:solidFill>
                            <a:schemeClr val="bg2">
                              <a:lumMod val="60000"/>
                              <a:lumOff val="40000"/>
                            </a:schemeClr>
                          </a:solidFill>
                          <a:effectLst/>
                        </a:rPr>
                        <a:t>height</a:t>
                      </a:r>
                      <a:endParaRPr lang="en-US" sz="1600" b="0" i="0" u="none" strike="noStrike">
                        <a:solidFill>
                          <a:schemeClr val="bg2">
                            <a:lumMod val="60000"/>
                            <a:lumOff val="40000"/>
                          </a:schemeClr>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solidFill>
                            <a:schemeClr val="bg2">
                              <a:lumMod val="60000"/>
                              <a:lumOff val="40000"/>
                            </a:schemeClr>
                          </a:solidFill>
                          <a:effectLst/>
                        </a:rPr>
                        <a:t>pixels or %</a:t>
                      </a:r>
                      <a:endParaRPr lang="en-US" sz="1600" b="0" i="0" u="none" strike="noStrike" dirty="0">
                        <a:solidFill>
                          <a:schemeClr val="bg2">
                            <a:lumMod val="60000"/>
                            <a:lumOff val="40000"/>
                          </a:schemeClr>
                        </a:solidFill>
                        <a:effectLst/>
                        <a:latin typeface="Calibri" panose="020F0502020204030204" pitchFamily="34" charset="0"/>
                      </a:endParaRPr>
                    </a:p>
                  </a:txBody>
                  <a:tcPr marL="9525" marR="9525" marT="9525" marB="0" anchor="ctr"/>
                </a:tc>
                <a:tc>
                  <a:txBody>
                    <a:bodyPr/>
                    <a:lstStyle/>
                    <a:p>
                      <a:pPr algn="l" fontAlgn="ctr"/>
                      <a:r>
                        <a:rPr lang="en-US" sz="1600" u="none" strike="noStrike">
                          <a:solidFill>
                            <a:schemeClr val="bg2">
                              <a:lumMod val="60000"/>
                              <a:lumOff val="40000"/>
                            </a:schemeClr>
                          </a:solidFill>
                          <a:effectLst/>
                        </a:rPr>
                        <a:t>Defines the height of marquee.</a:t>
                      </a:r>
                      <a:endParaRPr lang="en-US" sz="1600" b="0" i="0" u="none" strike="noStrike">
                        <a:solidFill>
                          <a:schemeClr val="bg2">
                            <a:lumMod val="60000"/>
                            <a:lumOff val="4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008"/>
                  </a:ext>
                </a:extLst>
              </a:tr>
              <a:tr h="234646">
                <a:tc>
                  <a:txBody>
                    <a:bodyPr/>
                    <a:lstStyle/>
                    <a:p>
                      <a:pPr algn="l" fontAlgn="ctr"/>
                      <a:r>
                        <a:rPr lang="en-US" sz="1600" u="none" strike="noStrike">
                          <a:solidFill>
                            <a:schemeClr val="bg2">
                              <a:lumMod val="60000"/>
                              <a:lumOff val="40000"/>
                            </a:schemeClr>
                          </a:solidFill>
                          <a:effectLst/>
                        </a:rPr>
                        <a:t>width</a:t>
                      </a:r>
                      <a:endParaRPr lang="en-US" sz="1600" b="0" i="0" u="none" strike="noStrike">
                        <a:solidFill>
                          <a:schemeClr val="bg2">
                            <a:lumMod val="60000"/>
                            <a:lumOff val="40000"/>
                          </a:schemeClr>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solidFill>
                            <a:schemeClr val="bg2">
                              <a:lumMod val="60000"/>
                              <a:lumOff val="40000"/>
                            </a:schemeClr>
                          </a:solidFill>
                          <a:effectLst/>
                        </a:rPr>
                        <a:t>pixels or %</a:t>
                      </a:r>
                      <a:endParaRPr lang="en-US" sz="1600" b="0" i="0" u="none" strike="noStrike" dirty="0">
                        <a:solidFill>
                          <a:schemeClr val="bg2">
                            <a:lumMod val="60000"/>
                            <a:lumOff val="40000"/>
                          </a:schemeClr>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solidFill>
                            <a:schemeClr val="bg2">
                              <a:lumMod val="60000"/>
                              <a:lumOff val="40000"/>
                            </a:schemeClr>
                          </a:solidFill>
                          <a:effectLst/>
                        </a:rPr>
                        <a:t>Defines the width of marquee.</a:t>
                      </a:r>
                      <a:endParaRPr lang="en-US" sz="1600" b="0" i="0" u="none" strike="noStrike" dirty="0">
                        <a:solidFill>
                          <a:schemeClr val="bg2">
                            <a:lumMod val="60000"/>
                            <a:lumOff val="4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009"/>
                  </a:ext>
                </a:extLst>
              </a:tr>
              <a:tr h="234646">
                <a:tc>
                  <a:txBody>
                    <a:bodyPr/>
                    <a:lstStyle/>
                    <a:p>
                      <a:pPr algn="l" fontAlgn="ctr"/>
                      <a:r>
                        <a:rPr lang="en-US" sz="1600" u="none" strike="noStrike" dirty="0" err="1">
                          <a:solidFill>
                            <a:schemeClr val="accent5"/>
                          </a:solidFill>
                          <a:effectLst/>
                        </a:rPr>
                        <a:t>hspace</a:t>
                      </a:r>
                      <a:endParaRPr lang="en-US" sz="1600" b="0" i="0" u="none" strike="noStrike" dirty="0">
                        <a:solidFill>
                          <a:schemeClr val="accent5"/>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solidFill>
                            <a:schemeClr val="accent5"/>
                          </a:solidFill>
                          <a:effectLst/>
                        </a:rPr>
                        <a:t>pixels</a:t>
                      </a:r>
                      <a:endParaRPr lang="en-US" sz="1600" b="0" i="0" u="none" strike="noStrike" dirty="0">
                        <a:solidFill>
                          <a:schemeClr val="accent5"/>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solidFill>
                            <a:schemeClr val="accent5"/>
                          </a:solidFill>
                          <a:effectLst/>
                        </a:rPr>
                        <a:t>Specifies horizontal space around the marquee.</a:t>
                      </a:r>
                      <a:endParaRPr lang="en-US" sz="1600" b="0" i="0" u="none" strike="noStrike" dirty="0">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010"/>
                  </a:ext>
                </a:extLst>
              </a:tr>
              <a:tr h="234646">
                <a:tc>
                  <a:txBody>
                    <a:bodyPr/>
                    <a:lstStyle/>
                    <a:p>
                      <a:pPr algn="l" fontAlgn="ctr"/>
                      <a:r>
                        <a:rPr lang="en-US" sz="1600" u="none" strike="noStrike" dirty="0" err="1">
                          <a:solidFill>
                            <a:schemeClr val="accent5"/>
                          </a:solidFill>
                          <a:effectLst/>
                        </a:rPr>
                        <a:t>vspace</a:t>
                      </a:r>
                      <a:endParaRPr lang="en-US" sz="1600" b="0" i="0" u="none" strike="noStrike" dirty="0">
                        <a:solidFill>
                          <a:schemeClr val="accent5"/>
                        </a:solidFill>
                        <a:effectLst/>
                        <a:latin typeface="Calibri" panose="020F0502020204030204" pitchFamily="34" charset="0"/>
                      </a:endParaRPr>
                    </a:p>
                  </a:txBody>
                  <a:tcPr marL="9525" marR="9525" marT="9525" marB="0" anchor="ctr"/>
                </a:tc>
                <a:tc>
                  <a:txBody>
                    <a:bodyPr/>
                    <a:lstStyle/>
                    <a:p>
                      <a:pPr algn="l" fontAlgn="ctr"/>
                      <a:r>
                        <a:rPr lang="en-US" sz="1600" u="none" strike="noStrike">
                          <a:solidFill>
                            <a:schemeClr val="accent5"/>
                          </a:solidFill>
                          <a:effectLst/>
                        </a:rPr>
                        <a:t>pixels</a:t>
                      </a:r>
                      <a:endParaRPr lang="en-US" sz="1600" b="0" i="0" u="none" strike="noStrike">
                        <a:solidFill>
                          <a:schemeClr val="accent5"/>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solidFill>
                            <a:schemeClr val="accent5"/>
                          </a:solidFill>
                          <a:effectLst/>
                        </a:rPr>
                        <a:t>Specifies vertical space around the marquee.</a:t>
                      </a:r>
                      <a:endParaRPr lang="en-US" sz="1600" b="0" i="0" u="none" strike="noStrike" dirty="0">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011"/>
                  </a:ext>
                </a:extLst>
              </a:tr>
              <a:tr h="460472">
                <a:tc>
                  <a:txBody>
                    <a:bodyPr/>
                    <a:lstStyle/>
                    <a:p>
                      <a:pPr algn="l" fontAlgn="ctr"/>
                      <a:r>
                        <a:rPr lang="en-US" sz="1600" u="none" strike="noStrike" dirty="0">
                          <a:solidFill>
                            <a:schemeClr val="bg2">
                              <a:lumMod val="60000"/>
                              <a:lumOff val="40000"/>
                            </a:schemeClr>
                          </a:solidFill>
                          <a:effectLst/>
                        </a:rPr>
                        <a:t>loop</a:t>
                      </a:r>
                      <a:endParaRPr lang="en-US" sz="1600" b="0" i="0" u="none" strike="noStrike" dirty="0">
                        <a:solidFill>
                          <a:schemeClr val="bg2">
                            <a:lumMod val="60000"/>
                            <a:lumOff val="40000"/>
                          </a:schemeClr>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solidFill>
                            <a:schemeClr val="bg2">
                              <a:lumMod val="60000"/>
                              <a:lumOff val="40000"/>
                            </a:schemeClr>
                          </a:solidFill>
                          <a:effectLst/>
                        </a:rPr>
                        <a:t>number</a:t>
                      </a:r>
                      <a:endParaRPr lang="en-US" sz="1600" b="0" i="0" u="none" strike="noStrike" dirty="0">
                        <a:solidFill>
                          <a:schemeClr val="bg2">
                            <a:lumMod val="60000"/>
                            <a:lumOff val="40000"/>
                          </a:schemeClr>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solidFill>
                            <a:schemeClr val="bg2">
                              <a:lumMod val="60000"/>
                              <a:lumOff val="40000"/>
                            </a:schemeClr>
                          </a:solidFill>
                          <a:effectLst/>
                        </a:rPr>
                        <a:t>Specifies how many times to loop. The default value is INFINITE, which means that the marquee loops endlessly.</a:t>
                      </a:r>
                      <a:endParaRPr lang="en-US" sz="1600" b="0" i="0" u="none" strike="noStrike" dirty="0">
                        <a:solidFill>
                          <a:schemeClr val="bg2">
                            <a:lumMod val="60000"/>
                            <a:lumOff val="4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012"/>
                  </a:ext>
                </a:extLst>
              </a:tr>
              <a:tr h="234646">
                <a:tc>
                  <a:txBody>
                    <a:bodyPr/>
                    <a:lstStyle/>
                    <a:p>
                      <a:pPr algn="l" fontAlgn="ctr"/>
                      <a:r>
                        <a:rPr lang="en-US" sz="1600" u="none" strike="noStrike" dirty="0" err="1">
                          <a:solidFill>
                            <a:schemeClr val="accent5"/>
                          </a:solidFill>
                          <a:effectLst/>
                        </a:rPr>
                        <a:t>scrolldelay</a:t>
                      </a:r>
                      <a:endParaRPr lang="en-US" sz="1600" b="0" i="0" u="none" strike="noStrike" dirty="0">
                        <a:solidFill>
                          <a:schemeClr val="accent5"/>
                        </a:solidFill>
                        <a:effectLst/>
                        <a:latin typeface="Calibri" panose="020F0502020204030204" pitchFamily="34" charset="0"/>
                      </a:endParaRPr>
                    </a:p>
                  </a:txBody>
                  <a:tcPr marL="9525" marR="9525" marT="9525" marB="0" anchor="ctr"/>
                </a:tc>
                <a:tc>
                  <a:txBody>
                    <a:bodyPr/>
                    <a:lstStyle/>
                    <a:p>
                      <a:pPr algn="l" fontAlgn="ctr"/>
                      <a:r>
                        <a:rPr lang="en-US" sz="1600" u="none" strike="noStrike">
                          <a:solidFill>
                            <a:schemeClr val="accent5"/>
                          </a:solidFill>
                          <a:effectLst/>
                        </a:rPr>
                        <a:t>seconds</a:t>
                      </a:r>
                      <a:endParaRPr lang="en-US" sz="1600" b="0" i="0" u="none" strike="noStrike">
                        <a:solidFill>
                          <a:schemeClr val="accent5"/>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solidFill>
                            <a:schemeClr val="accent5"/>
                          </a:solidFill>
                          <a:effectLst/>
                        </a:rPr>
                        <a:t>Defines how long to delay between each jump.</a:t>
                      </a:r>
                      <a:endParaRPr lang="en-US" sz="1600" b="0" i="0" u="none" strike="noStrike" dirty="0">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013"/>
                  </a:ext>
                </a:extLst>
              </a:tr>
              <a:tr h="331524">
                <a:tc>
                  <a:txBody>
                    <a:bodyPr/>
                    <a:lstStyle/>
                    <a:p>
                      <a:pPr algn="l" fontAlgn="ctr"/>
                      <a:r>
                        <a:rPr lang="en-US" sz="1600" u="none" strike="noStrike">
                          <a:solidFill>
                            <a:schemeClr val="accent5"/>
                          </a:solidFill>
                          <a:effectLst/>
                        </a:rPr>
                        <a:t>scrollamount</a:t>
                      </a:r>
                      <a:endParaRPr lang="en-US" sz="1600" b="0" i="0" u="none" strike="noStrike">
                        <a:solidFill>
                          <a:schemeClr val="accent5"/>
                        </a:solidFill>
                        <a:effectLst/>
                        <a:latin typeface="Calibri" panose="020F0502020204030204" pitchFamily="34" charset="0"/>
                      </a:endParaRPr>
                    </a:p>
                  </a:txBody>
                  <a:tcPr marL="9525" marR="9525" marT="9525" marB="0" anchor="ctr"/>
                </a:tc>
                <a:tc>
                  <a:txBody>
                    <a:bodyPr/>
                    <a:lstStyle/>
                    <a:p>
                      <a:pPr algn="l" fontAlgn="ctr"/>
                      <a:r>
                        <a:rPr lang="en-US" sz="1600" u="none" strike="noStrike">
                          <a:solidFill>
                            <a:schemeClr val="accent5"/>
                          </a:solidFill>
                          <a:effectLst/>
                        </a:rPr>
                        <a:t>number</a:t>
                      </a:r>
                      <a:endParaRPr lang="en-US" sz="1600" b="0" i="0" u="none" strike="noStrike">
                        <a:solidFill>
                          <a:schemeClr val="accent5"/>
                        </a:solidFill>
                        <a:effectLst/>
                        <a:latin typeface="Calibri" panose="020F0502020204030204" pitchFamily="34" charset="0"/>
                      </a:endParaRPr>
                    </a:p>
                  </a:txBody>
                  <a:tcPr marL="9525" marR="9525" marT="9525" marB="0" anchor="ctr"/>
                </a:tc>
                <a:tc>
                  <a:txBody>
                    <a:bodyPr/>
                    <a:lstStyle/>
                    <a:p>
                      <a:pPr algn="l" fontAlgn="ctr"/>
                      <a:r>
                        <a:rPr lang="en-US" sz="1600" u="none" strike="noStrike" dirty="0">
                          <a:solidFill>
                            <a:schemeClr val="accent5"/>
                          </a:solidFill>
                          <a:effectLst/>
                        </a:rPr>
                        <a:t>Defines how far to jump.</a:t>
                      </a:r>
                      <a:endParaRPr lang="en-US" sz="1600" b="0" i="0" u="none" strike="noStrike" dirty="0">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014"/>
                  </a:ext>
                </a:extLst>
              </a:tr>
              <a:tr h="234646">
                <a:tc rowSpan="3">
                  <a:txBody>
                    <a:bodyPr/>
                    <a:lstStyle/>
                    <a:p>
                      <a:pPr algn="l" fontAlgn="ctr"/>
                      <a:r>
                        <a:rPr lang="en-US" sz="1600" u="none" strike="noStrike">
                          <a:solidFill>
                            <a:schemeClr val="bg2">
                              <a:lumMod val="60000"/>
                              <a:lumOff val="40000"/>
                            </a:schemeClr>
                          </a:solidFill>
                          <a:effectLst/>
                        </a:rPr>
                        <a:t>bgcolor</a:t>
                      </a:r>
                      <a:endParaRPr lang="en-US" sz="1600" b="0" i="0" u="none" strike="noStrike">
                        <a:solidFill>
                          <a:schemeClr val="bg2">
                            <a:lumMod val="60000"/>
                            <a:lumOff val="40000"/>
                          </a:schemeClr>
                        </a:solidFill>
                        <a:effectLst/>
                        <a:latin typeface="Calibri" panose="020F0502020204030204" pitchFamily="34" charset="0"/>
                      </a:endParaRPr>
                    </a:p>
                  </a:txBody>
                  <a:tcPr marL="9525" marR="9525" marT="9525" marB="0" anchor="ctr"/>
                </a:tc>
                <a:tc>
                  <a:txBody>
                    <a:bodyPr/>
                    <a:lstStyle/>
                    <a:p>
                      <a:pPr algn="l" fontAlgn="ctr"/>
                      <a:r>
                        <a:rPr lang="en-US" sz="1600" u="none" strike="noStrike">
                          <a:solidFill>
                            <a:schemeClr val="bg2">
                              <a:lumMod val="60000"/>
                              <a:lumOff val="40000"/>
                            </a:schemeClr>
                          </a:solidFill>
                          <a:effectLst/>
                        </a:rPr>
                        <a:t>rgb(x,x,x)</a:t>
                      </a:r>
                      <a:endParaRPr lang="en-US" sz="1600" b="0" i="0" u="none" strike="noStrike">
                        <a:solidFill>
                          <a:schemeClr val="bg2">
                            <a:lumMod val="60000"/>
                            <a:lumOff val="40000"/>
                          </a:schemeClr>
                        </a:solidFill>
                        <a:effectLst/>
                        <a:latin typeface="Calibri" panose="020F0502020204030204" pitchFamily="34" charset="0"/>
                      </a:endParaRPr>
                    </a:p>
                  </a:txBody>
                  <a:tcPr marL="9525" marR="9525" marT="9525" marB="0" anchor="ctr"/>
                </a:tc>
                <a:tc rowSpan="3">
                  <a:txBody>
                    <a:bodyPr/>
                    <a:lstStyle/>
                    <a:p>
                      <a:pPr algn="l" fontAlgn="ctr"/>
                      <a:r>
                        <a:rPr lang="en-US" sz="1600" u="none" strike="noStrike" dirty="0">
                          <a:solidFill>
                            <a:schemeClr val="bg2">
                              <a:lumMod val="60000"/>
                              <a:lumOff val="40000"/>
                            </a:schemeClr>
                          </a:solidFill>
                          <a:effectLst/>
                        </a:rPr>
                        <a:t>Deprecated − Defines the direction of scrolling the content.</a:t>
                      </a:r>
                      <a:endParaRPr lang="en-US" sz="1600" b="0" i="1" u="none" strike="noStrike" dirty="0">
                        <a:solidFill>
                          <a:schemeClr val="bg2">
                            <a:lumMod val="60000"/>
                            <a:lumOff val="4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0015"/>
                  </a:ext>
                </a:extLst>
              </a:tr>
              <a:tr h="234646">
                <a:tc vMerge="1">
                  <a:txBody>
                    <a:bodyPr/>
                    <a:lstStyle/>
                    <a:p>
                      <a:endParaRPr lang="en-US"/>
                    </a:p>
                  </a:txBody>
                  <a:tcPr/>
                </a:tc>
                <a:tc>
                  <a:txBody>
                    <a:bodyPr/>
                    <a:lstStyle/>
                    <a:p>
                      <a:pPr algn="l" fontAlgn="ctr"/>
                      <a:r>
                        <a:rPr lang="en-US" sz="1600" u="none" strike="noStrike" dirty="0">
                          <a:solidFill>
                            <a:schemeClr val="bg2">
                              <a:lumMod val="60000"/>
                              <a:lumOff val="40000"/>
                            </a:schemeClr>
                          </a:solidFill>
                          <a:effectLst/>
                        </a:rPr>
                        <a:t>#</a:t>
                      </a:r>
                      <a:r>
                        <a:rPr lang="en-US" sz="1600" u="none" strike="noStrike" dirty="0" err="1">
                          <a:solidFill>
                            <a:schemeClr val="bg2">
                              <a:lumMod val="60000"/>
                              <a:lumOff val="40000"/>
                            </a:schemeClr>
                          </a:solidFill>
                          <a:effectLst/>
                        </a:rPr>
                        <a:t>xxxxxx</a:t>
                      </a:r>
                      <a:endParaRPr lang="en-US" sz="1600" b="0" i="0" u="none" strike="noStrike" dirty="0">
                        <a:solidFill>
                          <a:schemeClr val="bg2">
                            <a:lumMod val="60000"/>
                            <a:lumOff val="40000"/>
                          </a:schemeClr>
                        </a:solidFill>
                        <a:effectLst/>
                        <a:latin typeface="Calibri" panose="020F0502020204030204" pitchFamily="34" charset="0"/>
                      </a:endParaRPr>
                    </a:p>
                  </a:txBody>
                  <a:tcPr marL="9525" marR="9525" marT="9525" marB="0" anchor="ctr"/>
                </a:tc>
                <a:tc vMerge="1">
                  <a:txBody>
                    <a:bodyPr/>
                    <a:lstStyle/>
                    <a:p>
                      <a:endParaRPr lang="en-US"/>
                    </a:p>
                  </a:txBody>
                  <a:tcPr/>
                </a:tc>
                <a:extLst>
                  <a:ext uri="{0D108BD9-81ED-4DB2-BD59-A6C34878D82A}">
                    <a16:rowId xmlns:a16="http://schemas.microsoft.com/office/drawing/2014/main" xmlns="" val="10016"/>
                  </a:ext>
                </a:extLst>
              </a:tr>
              <a:tr h="262875">
                <a:tc vMerge="1">
                  <a:txBody>
                    <a:bodyPr/>
                    <a:lstStyle/>
                    <a:p>
                      <a:endParaRPr lang="en-US"/>
                    </a:p>
                  </a:txBody>
                  <a:tcPr/>
                </a:tc>
                <a:tc>
                  <a:txBody>
                    <a:bodyPr/>
                    <a:lstStyle/>
                    <a:p>
                      <a:pPr algn="l" fontAlgn="ctr"/>
                      <a:r>
                        <a:rPr lang="en-US" sz="1800" u="none" strike="noStrike" dirty="0" err="1">
                          <a:solidFill>
                            <a:schemeClr val="bg2">
                              <a:lumMod val="60000"/>
                              <a:lumOff val="40000"/>
                            </a:schemeClr>
                          </a:solidFill>
                          <a:effectLst/>
                        </a:rPr>
                        <a:t>colorname</a:t>
                      </a:r>
                      <a:endParaRPr lang="en-US" sz="1800" b="0" i="0" u="none" strike="noStrike" dirty="0">
                        <a:solidFill>
                          <a:schemeClr val="bg2">
                            <a:lumMod val="60000"/>
                            <a:lumOff val="40000"/>
                          </a:schemeClr>
                        </a:solidFill>
                        <a:effectLst/>
                        <a:latin typeface="Calibri" panose="020F0502020204030204" pitchFamily="34" charset="0"/>
                      </a:endParaRPr>
                    </a:p>
                  </a:txBody>
                  <a:tcPr marL="9525" marR="9525" marT="9525" marB="0" anchor="ctr"/>
                </a:tc>
                <a:tc vMerge="1">
                  <a:txBody>
                    <a:bodyPr/>
                    <a:lstStyle/>
                    <a:p>
                      <a:endParaRPr lang="en-US"/>
                    </a:p>
                  </a:txBody>
                  <a:tcPr/>
                </a:tc>
                <a:extLst>
                  <a:ext uri="{0D108BD9-81ED-4DB2-BD59-A6C34878D82A}">
                    <a16:rowId xmlns:a16="http://schemas.microsoft.com/office/drawing/2014/main" xmlns="" val="10017"/>
                  </a:ext>
                </a:extLst>
              </a:tr>
            </a:tbl>
          </a:graphicData>
        </a:graphic>
      </p:graphicFrame>
    </p:spTree>
    <p:extLst>
      <p:ext uri="{BB962C8B-B14F-4D97-AF65-F5344CB8AC3E}">
        <p14:creationId xmlns="" xmlns:p14="http://schemas.microsoft.com/office/powerpoint/2010/main" val="2955407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195" y="985544"/>
            <a:ext cx="6042176" cy="462079"/>
          </a:xfrm>
        </p:spPr>
        <p:txBody>
          <a:bodyPr/>
          <a:lstStyle/>
          <a:p>
            <a:pPr marL="0" indent="0" algn="just">
              <a:lnSpc>
                <a:spcPct val="100000"/>
              </a:lnSpc>
              <a:spcBef>
                <a:spcPts val="0"/>
              </a:spcBef>
              <a:buNone/>
            </a:pPr>
            <a:r>
              <a:rPr lang="en-US" sz="1800" dirty="0">
                <a:solidFill>
                  <a:srgbClr val="92D050"/>
                </a:solidFill>
              </a:rPr>
              <a:t>Syntax:-</a:t>
            </a:r>
            <a:r>
              <a:rPr lang="en-US" sz="1600" dirty="0"/>
              <a:t>	</a:t>
            </a:r>
            <a:r>
              <a:rPr lang="en-US" sz="1600" dirty="0" smtClean="0"/>
              <a:t> </a:t>
            </a:r>
            <a:r>
              <a:rPr lang="en-US" dirty="0" smtClean="0"/>
              <a:t>&lt;</a:t>
            </a:r>
            <a:r>
              <a:rPr lang="en-US" dirty="0"/>
              <a:t>marquee</a:t>
            </a:r>
            <a:r>
              <a:rPr lang="en-US" dirty="0" smtClean="0"/>
              <a:t>&gt;----------------&lt;/marquee&gt;</a:t>
            </a:r>
            <a:endParaRPr lang="en-US" dirty="0"/>
          </a:p>
        </p:txBody>
      </p:sp>
      <p:pic>
        <p:nvPicPr>
          <p:cNvPr id="3" name="Picture 2"/>
          <p:cNvPicPr>
            <a:picLocks noChangeAspect="1"/>
          </p:cNvPicPr>
          <p:nvPr/>
        </p:nvPicPr>
        <p:blipFill>
          <a:blip r:embed="rId2"/>
          <a:stretch>
            <a:fillRect/>
          </a:stretch>
        </p:blipFill>
        <p:spPr>
          <a:xfrm>
            <a:off x="782410" y="3825798"/>
            <a:ext cx="10356042" cy="2710543"/>
          </a:xfrm>
          <a:prstGeom prst="rect">
            <a:avLst/>
          </a:prstGeom>
        </p:spPr>
      </p:pic>
      <p:pic>
        <p:nvPicPr>
          <p:cNvPr id="5" name="Picture 4"/>
          <p:cNvPicPr>
            <a:picLocks noChangeAspect="1"/>
          </p:cNvPicPr>
          <p:nvPr/>
        </p:nvPicPr>
        <p:blipFill>
          <a:blip r:embed="rId3"/>
          <a:stretch>
            <a:fillRect/>
          </a:stretch>
        </p:blipFill>
        <p:spPr>
          <a:xfrm>
            <a:off x="376060" y="1447623"/>
            <a:ext cx="11560629" cy="2220686"/>
          </a:xfrm>
          <a:prstGeom prst="rect">
            <a:avLst/>
          </a:prstGeom>
        </p:spPr>
      </p:pic>
      <p:sp>
        <p:nvSpPr>
          <p:cNvPr id="6" name="TextBox 5"/>
          <p:cNvSpPr txBox="1"/>
          <p:nvPr/>
        </p:nvSpPr>
        <p:spPr>
          <a:xfrm>
            <a:off x="1319349" y="135283"/>
            <a:ext cx="8739052" cy="646331"/>
          </a:xfrm>
          <a:prstGeom prst="rect">
            <a:avLst/>
          </a:prstGeom>
          <a:noFill/>
        </p:spPr>
        <p:txBody>
          <a:bodyPr wrap="square" rtlCol="0">
            <a:spAutoFit/>
          </a:bodyPr>
          <a:lstStyle/>
          <a:p>
            <a:pPr algn="ctr"/>
            <a:r>
              <a:rPr lang="en-US" sz="3600" dirty="0">
                <a:solidFill>
                  <a:srgbClr val="FFFF00"/>
                </a:solidFill>
              </a:rPr>
              <a:t> </a:t>
            </a:r>
            <a:r>
              <a:rPr lang="en-US" sz="3600" b="1" dirty="0" smtClean="0">
                <a:solidFill>
                  <a:srgbClr val="FFFF00"/>
                </a:solidFill>
              </a:rPr>
              <a:t>Marquee </a:t>
            </a:r>
            <a:r>
              <a:rPr lang="en-US" sz="3600" dirty="0" smtClean="0">
                <a:solidFill>
                  <a:srgbClr val="FFFF00"/>
                </a:solidFill>
              </a:rPr>
              <a:t>tag - Example</a:t>
            </a:r>
            <a:endParaRPr lang="en-IN" sz="3600" dirty="0"/>
          </a:p>
        </p:txBody>
      </p:sp>
    </p:spTree>
    <p:extLst>
      <p:ext uri="{BB962C8B-B14F-4D97-AF65-F5344CB8AC3E}">
        <p14:creationId xmlns="" xmlns:p14="http://schemas.microsoft.com/office/powerpoint/2010/main" val="1353061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9977" y="222069"/>
            <a:ext cx="8739052" cy="646331"/>
          </a:xfrm>
          <a:prstGeom prst="rect">
            <a:avLst/>
          </a:prstGeom>
          <a:noFill/>
        </p:spPr>
        <p:txBody>
          <a:bodyPr wrap="square" rtlCol="0">
            <a:spAutoFit/>
          </a:bodyPr>
          <a:lstStyle/>
          <a:p>
            <a:pPr algn="ctr"/>
            <a:r>
              <a:rPr lang="en-US" sz="3600" dirty="0">
                <a:solidFill>
                  <a:srgbClr val="FFFF00"/>
                </a:solidFill>
              </a:rPr>
              <a:t> </a:t>
            </a:r>
            <a:r>
              <a:rPr lang="en-US" sz="3600" b="1" dirty="0" smtClean="0">
                <a:solidFill>
                  <a:srgbClr val="FFFF00"/>
                </a:solidFill>
              </a:rPr>
              <a:t>Marquee </a:t>
            </a:r>
            <a:r>
              <a:rPr lang="en-US" sz="3600" dirty="0" smtClean="0">
                <a:solidFill>
                  <a:srgbClr val="FFFF00"/>
                </a:solidFill>
              </a:rPr>
              <a:t>tag - Example</a:t>
            </a:r>
            <a:endParaRPr lang="en-IN" sz="3600" dirty="0"/>
          </a:p>
        </p:txBody>
      </p:sp>
      <p:pic>
        <p:nvPicPr>
          <p:cNvPr id="2" name="Picture 1"/>
          <p:cNvPicPr>
            <a:picLocks noChangeAspect="1"/>
          </p:cNvPicPr>
          <p:nvPr/>
        </p:nvPicPr>
        <p:blipFill>
          <a:blip r:embed="rId2"/>
          <a:stretch>
            <a:fillRect/>
          </a:stretch>
        </p:blipFill>
        <p:spPr>
          <a:xfrm>
            <a:off x="97291" y="1169534"/>
            <a:ext cx="11953875" cy="1971675"/>
          </a:xfrm>
          <a:prstGeom prst="rect">
            <a:avLst/>
          </a:prstGeom>
        </p:spPr>
      </p:pic>
      <p:pic>
        <p:nvPicPr>
          <p:cNvPr id="3" name="Picture 2"/>
          <p:cNvPicPr>
            <a:picLocks noChangeAspect="1"/>
          </p:cNvPicPr>
          <p:nvPr/>
        </p:nvPicPr>
        <p:blipFill>
          <a:blip r:embed="rId3"/>
          <a:stretch>
            <a:fillRect/>
          </a:stretch>
        </p:blipFill>
        <p:spPr>
          <a:xfrm>
            <a:off x="2160133" y="2811235"/>
            <a:ext cx="6839037" cy="3665765"/>
          </a:xfrm>
          <a:prstGeom prst="rect">
            <a:avLst/>
          </a:prstGeom>
        </p:spPr>
      </p:pic>
    </p:spTree>
    <p:extLst>
      <p:ext uri="{BB962C8B-B14F-4D97-AF65-F5344CB8AC3E}">
        <p14:creationId xmlns="" xmlns:p14="http://schemas.microsoft.com/office/powerpoint/2010/main" val="3242666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1709"/>
          </a:xfrm>
        </p:spPr>
        <p:txBody>
          <a:bodyPr>
            <a:normAutofit fontScale="90000"/>
          </a:bodyPr>
          <a:lstStyle/>
          <a:p>
            <a:r>
              <a:rPr lang="en-US" dirty="0" smtClean="0">
                <a:solidFill>
                  <a:srgbClr val="FFFF00"/>
                </a:solidFill>
              </a:rPr>
              <a:t>Lists</a:t>
            </a:r>
            <a:endParaRPr lang="en-US" dirty="0">
              <a:solidFill>
                <a:srgbClr val="FFFF00"/>
              </a:solidFill>
            </a:endParaRPr>
          </a:p>
        </p:txBody>
      </p:sp>
      <p:sp>
        <p:nvSpPr>
          <p:cNvPr id="3" name="Content Placeholder 2"/>
          <p:cNvSpPr>
            <a:spLocks noGrp="1"/>
          </p:cNvSpPr>
          <p:nvPr>
            <p:ph idx="1"/>
          </p:nvPr>
        </p:nvSpPr>
        <p:spPr>
          <a:xfrm>
            <a:off x="838200" y="796833"/>
            <a:ext cx="10515600" cy="5747657"/>
          </a:xfrm>
        </p:spPr>
        <p:txBody>
          <a:bodyPr>
            <a:normAutofit fontScale="92500" lnSpcReduction="20000"/>
          </a:bodyPr>
          <a:lstStyle/>
          <a:p>
            <a:r>
              <a:rPr lang="en-US" sz="2400" dirty="0" smtClean="0"/>
              <a:t>There are two types of lists</a:t>
            </a:r>
          </a:p>
          <a:p>
            <a:pPr marL="914400" lvl="1" indent="-457200">
              <a:buFont typeface="+mj-lt"/>
              <a:buAutoNum type="arabicPeriod"/>
            </a:pPr>
            <a:r>
              <a:rPr lang="en-US" sz="2200" dirty="0" smtClean="0"/>
              <a:t>Unordered list</a:t>
            </a:r>
          </a:p>
          <a:p>
            <a:pPr marL="914400" lvl="1" indent="-457200">
              <a:buFont typeface="+mj-lt"/>
              <a:buAutoNum type="arabicPeriod"/>
            </a:pPr>
            <a:r>
              <a:rPr lang="en-US" sz="2200" dirty="0" smtClean="0"/>
              <a:t>Ordered list</a:t>
            </a:r>
          </a:p>
          <a:p>
            <a:pPr marL="0" indent="0">
              <a:buNone/>
            </a:pPr>
            <a:r>
              <a:rPr lang="en-US" sz="2400" b="1" dirty="0" err="1" smtClean="0"/>
              <a:t>I</a:t>
            </a:r>
            <a:r>
              <a:rPr lang="en-US" sz="2400" b="1" u="sng" dirty="0" err="1" smtClean="0"/>
              <a:t>Unordered</a:t>
            </a:r>
            <a:r>
              <a:rPr lang="en-US" sz="2400" b="1" u="sng" dirty="0" smtClean="0"/>
              <a:t> list</a:t>
            </a:r>
            <a:r>
              <a:rPr lang="en-US" sz="2400" b="1" dirty="0" smtClean="0"/>
              <a:t>: </a:t>
            </a:r>
            <a:r>
              <a:rPr lang="en-US" sz="2400" dirty="0" smtClean="0"/>
              <a:t>The </a:t>
            </a:r>
            <a:r>
              <a:rPr lang="en-US" sz="2400" dirty="0"/>
              <a:t>list items will be marked with bullets (small black circles) by </a:t>
            </a:r>
            <a:r>
              <a:rPr lang="en-US" sz="2400" dirty="0" smtClean="0"/>
              <a:t>default.</a:t>
            </a:r>
          </a:p>
          <a:p>
            <a:pPr marL="0" indent="0">
              <a:buNone/>
            </a:pPr>
            <a:r>
              <a:rPr lang="en-US" sz="2400" dirty="0"/>
              <a:t>	An unordered list starts with the </a:t>
            </a:r>
            <a:r>
              <a:rPr lang="en-US" sz="2400" b="1" dirty="0"/>
              <a:t>&lt;</a:t>
            </a:r>
            <a:r>
              <a:rPr lang="en-US" sz="2400" b="1" dirty="0" err="1"/>
              <a:t>ul</a:t>
            </a:r>
            <a:r>
              <a:rPr lang="en-US" sz="2400" b="1" dirty="0"/>
              <a:t>&gt;</a:t>
            </a:r>
            <a:r>
              <a:rPr lang="en-US" sz="2400" dirty="0"/>
              <a:t> tag. Each list item starts with the </a:t>
            </a:r>
            <a:r>
              <a:rPr lang="en-US" sz="2400" b="1" dirty="0"/>
              <a:t>&lt;li&gt;</a:t>
            </a:r>
            <a:r>
              <a:rPr lang="en-US" sz="2400" dirty="0"/>
              <a:t> </a:t>
            </a:r>
            <a:r>
              <a:rPr lang="en-US" sz="2400" dirty="0" smtClean="0"/>
              <a:t>tag.</a:t>
            </a:r>
          </a:p>
          <a:p>
            <a:pPr marL="0" indent="0">
              <a:buNone/>
            </a:pPr>
            <a:r>
              <a:rPr lang="en-US" sz="2400" dirty="0" smtClean="0"/>
              <a:t>	An </a:t>
            </a:r>
            <a:r>
              <a:rPr lang="en-US" sz="2400" dirty="0"/>
              <a:t>O</a:t>
            </a:r>
            <a:r>
              <a:rPr lang="en-US" sz="2400" dirty="0" smtClean="0"/>
              <a:t>rdered </a:t>
            </a:r>
            <a:r>
              <a:rPr lang="en-US" sz="2400" dirty="0"/>
              <a:t>list starts with the </a:t>
            </a:r>
            <a:r>
              <a:rPr lang="en-US" sz="2400" b="1" dirty="0" smtClean="0"/>
              <a:t>&lt;</a:t>
            </a:r>
            <a:r>
              <a:rPr lang="en-US" sz="2400" b="1" dirty="0" err="1" smtClean="0"/>
              <a:t>ol</a:t>
            </a:r>
            <a:r>
              <a:rPr lang="en-US" sz="2400" b="1" dirty="0"/>
              <a:t>&gt;</a:t>
            </a:r>
            <a:r>
              <a:rPr lang="en-US" sz="2400" dirty="0"/>
              <a:t> tag. Each list item starts with the </a:t>
            </a:r>
            <a:r>
              <a:rPr lang="en-US" sz="2400" b="1" dirty="0"/>
              <a:t>&lt;li&gt;</a:t>
            </a:r>
            <a:r>
              <a:rPr lang="en-US" sz="2400" dirty="0"/>
              <a:t> tag. </a:t>
            </a:r>
            <a:r>
              <a:rPr lang="en-US" sz="2400" dirty="0" smtClean="0"/>
              <a:t>	</a:t>
            </a:r>
            <a:endParaRPr lang="en-US" sz="2400" dirty="0"/>
          </a:p>
          <a:p>
            <a:pPr marL="0" indent="0">
              <a:buNone/>
            </a:pPr>
            <a:r>
              <a:rPr lang="en-US" sz="2400" dirty="0" smtClean="0"/>
              <a:t>Ex:  </a:t>
            </a:r>
            <a:r>
              <a:rPr lang="en-US" sz="2400" dirty="0" smtClean="0">
                <a:solidFill>
                  <a:schemeClr val="accent5">
                    <a:lumMod val="75000"/>
                  </a:schemeClr>
                </a:solidFill>
              </a:rPr>
              <a:t>&lt;</a:t>
            </a:r>
            <a:r>
              <a:rPr lang="en-US" sz="2400" dirty="0" err="1" smtClean="0">
                <a:solidFill>
                  <a:schemeClr val="accent5">
                    <a:lumMod val="75000"/>
                  </a:schemeClr>
                </a:solidFill>
              </a:rPr>
              <a:t>ul</a:t>
            </a:r>
            <a:r>
              <a:rPr lang="en-US" sz="2400" dirty="0" smtClean="0">
                <a:solidFill>
                  <a:schemeClr val="accent5">
                    <a:lumMod val="75000"/>
                  </a:schemeClr>
                </a:solidFill>
              </a:rPr>
              <a:t>&gt;</a:t>
            </a:r>
            <a:r>
              <a:rPr lang="en-US" sz="2400" dirty="0" smtClean="0"/>
              <a:t>					</a:t>
            </a:r>
            <a:r>
              <a:rPr lang="en-US" sz="2400" dirty="0" smtClean="0">
                <a:solidFill>
                  <a:schemeClr val="accent1">
                    <a:lumMod val="75000"/>
                  </a:schemeClr>
                </a:solidFill>
              </a:rPr>
              <a:t>&lt;</a:t>
            </a:r>
            <a:r>
              <a:rPr lang="en-US" sz="2400" dirty="0" err="1" smtClean="0">
                <a:solidFill>
                  <a:schemeClr val="accent1">
                    <a:lumMod val="75000"/>
                  </a:schemeClr>
                </a:solidFill>
              </a:rPr>
              <a:t>ol</a:t>
            </a:r>
            <a:r>
              <a:rPr lang="en-US" sz="2400" dirty="0" smtClean="0">
                <a:solidFill>
                  <a:schemeClr val="accent1">
                    <a:lumMod val="75000"/>
                  </a:schemeClr>
                </a:solidFill>
              </a:rPr>
              <a:t>&gt;</a:t>
            </a:r>
          </a:p>
          <a:p>
            <a:pPr marL="0" indent="0">
              <a:buNone/>
            </a:pPr>
            <a:r>
              <a:rPr lang="en-US" sz="2400" dirty="0"/>
              <a:t>	</a:t>
            </a:r>
            <a:r>
              <a:rPr lang="en-US" sz="2400" dirty="0" smtClean="0">
                <a:solidFill>
                  <a:schemeClr val="accent5">
                    <a:lumMod val="75000"/>
                  </a:schemeClr>
                </a:solidFill>
              </a:rPr>
              <a:t>&lt;li&gt;write text&lt;/li&gt;</a:t>
            </a:r>
            <a:r>
              <a:rPr lang="en-US" sz="2400" dirty="0" smtClean="0"/>
              <a:t>				</a:t>
            </a:r>
            <a:r>
              <a:rPr lang="en-US" sz="2400" dirty="0" smtClean="0">
                <a:solidFill>
                  <a:schemeClr val="accent1">
                    <a:lumMod val="75000"/>
                  </a:schemeClr>
                </a:solidFill>
              </a:rPr>
              <a:t>&lt;li&gt;Write text&lt;/li&gt;</a:t>
            </a:r>
          </a:p>
          <a:p>
            <a:pPr marL="0" indent="0">
              <a:buNone/>
            </a:pPr>
            <a:r>
              <a:rPr lang="en-US" sz="2400" dirty="0" smtClean="0"/>
              <a:t>        </a:t>
            </a:r>
            <a:r>
              <a:rPr lang="en-US" sz="2400" dirty="0" smtClean="0">
                <a:solidFill>
                  <a:schemeClr val="accent5">
                    <a:lumMod val="75000"/>
                  </a:schemeClr>
                </a:solidFill>
              </a:rPr>
              <a:t>&lt;/</a:t>
            </a:r>
            <a:r>
              <a:rPr lang="en-US" sz="2400" dirty="0" err="1" smtClean="0">
                <a:solidFill>
                  <a:schemeClr val="accent5">
                    <a:lumMod val="75000"/>
                  </a:schemeClr>
                </a:solidFill>
              </a:rPr>
              <a:t>ul</a:t>
            </a:r>
            <a:r>
              <a:rPr lang="en-US" sz="2400" dirty="0" smtClean="0">
                <a:solidFill>
                  <a:schemeClr val="accent5">
                    <a:lumMod val="75000"/>
                  </a:schemeClr>
                </a:solidFill>
              </a:rPr>
              <a:t>&gt;</a:t>
            </a:r>
            <a:r>
              <a:rPr lang="en-US" sz="2400" dirty="0" smtClean="0"/>
              <a:t>					</a:t>
            </a:r>
            <a:r>
              <a:rPr lang="en-US" sz="2400" dirty="0" smtClean="0">
                <a:solidFill>
                  <a:schemeClr val="accent1">
                    <a:lumMod val="75000"/>
                  </a:schemeClr>
                </a:solidFill>
              </a:rPr>
              <a:t>&lt;/</a:t>
            </a:r>
            <a:r>
              <a:rPr lang="en-US" sz="2400" dirty="0" err="1" smtClean="0">
                <a:solidFill>
                  <a:schemeClr val="accent1">
                    <a:lumMod val="75000"/>
                  </a:schemeClr>
                </a:solidFill>
              </a:rPr>
              <a:t>ol</a:t>
            </a:r>
            <a:r>
              <a:rPr lang="en-US" sz="2400" dirty="0" smtClean="0">
                <a:solidFill>
                  <a:schemeClr val="accent1">
                    <a:lumMod val="75000"/>
                  </a:schemeClr>
                </a:solidFill>
              </a:rPr>
              <a:t>&gt;</a:t>
            </a:r>
          </a:p>
          <a:p>
            <a:pPr marL="0" indent="0">
              <a:buNone/>
            </a:pPr>
            <a:r>
              <a:rPr lang="en-US" sz="2400" dirty="0" smtClean="0"/>
              <a:t>By using these lists you can write nested lists also.</a:t>
            </a:r>
            <a:endParaRPr lang="en-US" sz="2400" dirty="0"/>
          </a:p>
        </p:txBody>
      </p:sp>
    </p:spTree>
    <p:extLst>
      <p:ext uri="{BB962C8B-B14F-4D97-AF65-F5344CB8AC3E}">
        <p14:creationId xmlns="" xmlns:p14="http://schemas.microsoft.com/office/powerpoint/2010/main" val="34523846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666206"/>
            <a:ext cx="10395857" cy="5817721"/>
          </a:xfrm>
        </p:spPr>
        <p:txBody>
          <a:bodyPr>
            <a:normAutofit fontScale="77500" lnSpcReduction="20000"/>
          </a:bodyPr>
          <a:lstStyle/>
          <a:p>
            <a:pPr marL="0" indent="0">
              <a:buNone/>
            </a:pPr>
            <a:r>
              <a:rPr lang="en-US" dirty="0" smtClean="0"/>
              <a:t>	</a:t>
            </a:r>
            <a:r>
              <a:rPr lang="en-US" sz="3000" dirty="0">
                <a:solidFill>
                  <a:srgbClr val="92D050"/>
                </a:solidFill>
              </a:rPr>
              <a:t>The &lt;ul&gt; by default bullet shape is disc	(. One)</a:t>
            </a:r>
          </a:p>
          <a:p>
            <a:r>
              <a:rPr lang="en-US" sz="3100" dirty="0" smtClean="0"/>
              <a:t>&lt;ul type=“disc”&gt; 	: Disc shaped bullets are used</a:t>
            </a:r>
          </a:p>
          <a:p>
            <a:pPr>
              <a:buFont typeface="Courier New" panose="02070309020205020404" pitchFamily="49" charset="0"/>
              <a:buChar char="o"/>
            </a:pPr>
            <a:r>
              <a:rPr lang="en-US" sz="3100" dirty="0" smtClean="0"/>
              <a:t>&lt;ul type=“circle”&gt;	:Circle shaped bullets are used</a:t>
            </a:r>
          </a:p>
          <a:p>
            <a:pPr>
              <a:buFont typeface="Wingdings" panose="05000000000000000000" pitchFamily="2" charset="2"/>
              <a:buChar char="q"/>
            </a:pPr>
            <a:r>
              <a:rPr lang="en-US" sz="3100" dirty="0" smtClean="0"/>
              <a:t>&lt;</a:t>
            </a:r>
            <a:r>
              <a:rPr lang="en-US" sz="3100" dirty="0" err="1" smtClean="0"/>
              <a:t>ul</a:t>
            </a:r>
            <a:r>
              <a:rPr lang="en-US" sz="3100" dirty="0" smtClean="0"/>
              <a:t> type=“square”&gt;	:square shaped bullets are used. </a:t>
            </a:r>
          </a:p>
          <a:p>
            <a:endParaRPr lang="en-US" sz="2400" dirty="0" smtClean="0"/>
          </a:p>
          <a:p>
            <a:pPr>
              <a:buNone/>
            </a:pPr>
            <a:r>
              <a:rPr lang="en-US" sz="2400" dirty="0" smtClean="0"/>
              <a:t>		</a:t>
            </a:r>
            <a:r>
              <a:rPr lang="en-US" sz="3100" dirty="0">
                <a:solidFill>
                  <a:srgbClr val="92D050"/>
                </a:solidFill>
              </a:rPr>
              <a:t>The &lt;</a:t>
            </a:r>
            <a:r>
              <a:rPr lang="en-US" sz="3100" dirty="0" err="1">
                <a:solidFill>
                  <a:srgbClr val="92D050"/>
                </a:solidFill>
              </a:rPr>
              <a:t>ol</a:t>
            </a:r>
            <a:r>
              <a:rPr lang="en-US" sz="3100" dirty="0">
                <a:solidFill>
                  <a:srgbClr val="92D050"/>
                </a:solidFill>
              </a:rPr>
              <a:t>&gt; by default number type</a:t>
            </a:r>
          </a:p>
          <a:p>
            <a:pPr>
              <a:buNone/>
            </a:pPr>
            <a:r>
              <a:rPr lang="en-US" sz="2800" dirty="0" smtClean="0"/>
              <a:t>&lt;ol type=“1”&gt; use default number type  (1, 2…)</a:t>
            </a:r>
          </a:p>
          <a:p>
            <a:pPr>
              <a:buNone/>
            </a:pPr>
            <a:r>
              <a:rPr lang="en-US" sz="2800" dirty="0" smtClean="0"/>
              <a:t>&lt;</a:t>
            </a:r>
            <a:r>
              <a:rPr lang="en-US" sz="2800" dirty="0" err="1" smtClean="0"/>
              <a:t>ol</a:t>
            </a:r>
            <a:r>
              <a:rPr lang="en-US" sz="2800" dirty="0" smtClean="0"/>
              <a:t> type=“A”&gt; use capital letters for  numbering (A, B…)</a:t>
            </a:r>
          </a:p>
          <a:p>
            <a:pPr>
              <a:buNone/>
            </a:pPr>
            <a:r>
              <a:rPr lang="en-US" sz="2800" dirty="0" smtClean="0"/>
              <a:t>&lt;</a:t>
            </a:r>
            <a:r>
              <a:rPr lang="en-US" sz="2800" dirty="0" err="1" smtClean="0"/>
              <a:t>ol</a:t>
            </a:r>
            <a:r>
              <a:rPr lang="en-US" sz="2800" dirty="0" smtClean="0"/>
              <a:t> type=“a”&gt; use small letters for numbering (a, b…)</a:t>
            </a:r>
          </a:p>
          <a:p>
            <a:pPr>
              <a:buNone/>
            </a:pPr>
            <a:r>
              <a:rPr lang="en-US" sz="2800" dirty="0" smtClean="0"/>
              <a:t>&lt;</a:t>
            </a:r>
            <a:r>
              <a:rPr lang="en-US" sz="2800" dirty="0" err="1" smtClean="0"/>
              <a:t>ol</a:t>
            </a:r>
            <a:r>
              <a:rPr lang="en-US" sz="2800" dirty="0" smtClean="0"/>
              <a:t> type=“</a:t>
            </a:r>
            <a:r>
              <a:rPr lang="en-US" sz="2800" dirty="0" err="1" smtClean="0"/>
              <a:t>i</a:t>
            </a:r>
            <a:r>
              <a:rPr lang="en-US" sz="2800" dirty="0" smtClean="0"/>
              <a:t>”&gt; use roman letters are used (</a:t>
            </a:r>
            <a:r>
              <a:rPr lang="en-US" sz="2800" dirty="0" err="1" smtClean="0"/>
              <a:t>i</a:t>
            </a:r>
            <a:r>
              <a:rPr lang="en-US" sz="2800" dirty="0" smtClean="0"/>
              <a:t>, ii, iii….)</a:t>
            </a:r>
          </a:p>
          <a:p>
            <a:pPr>
              <a:buNone/>
            </a:pPr>
            <a:r>
              <a:rPr lang="en-US" sz="2800" dirty="0" smtClean="0"/>
              <a:t>&lt;</a:t>
            </a:r>
            <a:r>
              <a:rPr lang="en-US" sz="2800" dirty="0" err="1" smtClean="0"/>
              <a:t>ol</a:t>
            </a:r>
            <a:r>
              <a:rPr lang="en-US" sz="2800" dirty="0" smtClean="0"/>
              <a:t> type=“I”&gt; use roman letters are used (I, II, III….)</a:t>
            </a:r>
          </a:p>
          <a:p>
            <a:pPr>
              <a:buNone/>
            </a:pPr>
            <a:r>
              <a:rPr lang="en-US" sz="2800" dirty="0" smtClean="0"/>
              <a:t>&lt;</a:t>
            </a:r>
            <a:r>
              <a:rPr lang="en-US" sz="2800" dirty="0" err="1" smtClean="0"/>
              <a:t>ol</a:t>
            </a:r>
            <a:r>
              <a:rPr lang="en-US" sz="2800" dirty="0" smtClean="0"/>
              <a:t> start=“3”&gt; use default number start from 3</a:t>
            </a:r>
          </a:p>
        </p:txBody>
      </p:sp>
      <p:sp>
        <p:nvSpPr>
          <p:cNvPr id="4" name="Title 1"/>
          <p:cNvSpPr>
            <a:spLocks noGrp="1"/>
          </p:cNvSpPr>
          <p:nvPr>
            <p:ph type="title"/>
          </p:nvPr>
        </p:nvSpPr>
        <p:spPr>
          <a:xfrm>
            <a:off x="838200" y="115743"/>
            <a:ext cx="10515600" cy="431709"/>
          </a:xfrm>
        </p:spPr>
        <p:txBody>
          <a:bodyPr>
            <a:normAutofit fontScale="90000"/>
          </a:bodyPr>
          <a:lstStyle/>
          <a:p>
            <a:r>
              <a:rPr lang="en-US" dirty="0" smtClean="0">
                <a:solidFill>
                  <a:srgbClr val="FFFF00"/>
                </a:solidFill>
              </a:rPr>
              <a:t>LIST types</a:t>
            </a:r>
            <a:endParaRPr lang="en-US" dirty="0">
              <a:solidFill>
                <a:srgbClr val="FFFF00"/>
              </a:solidFill>
            </a:endParaRPr>
          </a:p>
        </p:txBody>
      </p:sp>
    </p:spTree>
    <p:extLst>
      <p:ext uri="{BB962C8B-B14F-4D97-AF65-F5344CB8AC3E}">
        <p14:creationId xmlns="" xmlns:p14="http://schemas.microsoft.com/office/powerpoint/2010/main" val="18538499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7024"/>
          </a:xfrm>
        </p:spPr>
        <p:txBody>
          <a:bodyPr>
            <a:normAutofit fontScale="90000"/>
          </a:bodyPr>
          <a:lstStyle/>
          <a:p>
            <a:r>
              <a:rPr lang="en-US" dirty="0" smtClean="0">
                <a:solidFill>
                  <a:srgbClr val="FFFF00"/>
                </a:solidFill>
              </a:rPr>
              <a:t>Tables</a:t>
            </a:r>
            <a:endParaRPr lang="en-US" dirty="0">
              <a:solidFill>
                <a:srgbClr val="FFFF00"/>
              </a:solidFill>
            </a:endParaRPr>
          </a:p>
        </p:txBody>
      </p:sp>
      <p:sp>
        <p:nvSpPr>
          <p:cNvPr id="3" name="Content Placeholder 2"/>
          <p:cNvSpPr>
            <a:spLocks noGrp="1"/>
          </p:cNvSpPr>
          <p:nvPr>
            <p:ph idx="1"/>
          </p:nvPr>
        </p:nvSpPr>
        <p:spPr>
          <a:xfrm>
            <a:off x="838199" y="862150"/>
            <a:ext cx="11062063" cy="5799907"/>
          </a:xfrm>
        </p:spPr>
        <p:txBody>
          <a:bodyPr>
            <a:normAutofit fontScale="92500" lnSpcReduction="20000"/>
          </a:bodyPr>
          <a:lstStyle/>
          <a:p>
            <a:pPr algn="just"/>
            <a:r>
              <a:rPr lang="en-US" sz="2400" dirty="0" smtClean="0"/>
              <a:t>A table is a matrix of rows and columns, in which each intersection of row and column is called a </a:t>
            </a:r>
            <a:r>
              <a:rPr lang="en-US" sz="2400" b="1" dirty="0" smtClean="0"/>
              <a:t>Cell.</a:t>
            </a:r>
            <a:r>
              <a:rPr lang="en-US" sz="2400" dirty="0" smtClean="0"/>
              <a:t> The cells in the top row often contain column labels, those in the leftmost column often contain row labels, most of the rest of the cells contain the data of the table.</a:t>
            </a:r>
          </a:p>
          <a:p>
            <a:pPr algn="just"/>
            <a:r>
              <a:rPr lang="en-US" sz="2400" dirty="0" smtClean="0"/>
              <a:t>The content of a cell can be almost any document element, include text, headings, horizontal rules, images, and nested tables.</a:t>
            </a:r>
          </a:p>
          <a:p>
            <a:pPr>
              <a:buNone/>
            </a:pPr>
            <a:r>
              <a:rPr lang="en-US" sz="2400" dirty="0" smtClean="0"/>
              <a:t>Syn:- </a:t>
            </a:r>
          </a:p>
          <a:p>
            <a:pPr>
              <a:buNone/>
            </a:pPr>
            <a:r>
              <a:rPr lang="en-US" sz="2400" dirty="0" smtClean="0"/>
              <a:t>	</a:t>
            </a:r>
            <a:r>
              <a:rPr lang="en-US" sz="2400" dirty="0" smtClean="0">
                <a:solidFill>
                  <a:schemeClr val="accent1">
                    <a:lumMod val="75000"/>
                  </a:schemeClr>
                </a:solidFill>
              </a:rPr>
              <a:t>&lt;table </a:t>
            </a:r>
            <a:r>
              <a:rPr lang="en-US" sz="2400" dirty="0" smtClean="0"/>
              <a:t>border=“3” </a:t>
            </a:r>
            <a:r>
              <a:rPr lang="en-US" sz="2400" dirty="0" err="1" smtClean="0"/>
              <a:t>collaspacing</a:t>
            </a:r>
            <a:r>
              <a:rPr lang="en-US" sz="2400" dirty="0" smtClean="0"/>
              <a:t>=0 width=73% height=300&gt;</a:t>
            </a:r>
          </a:p>
          <a:p>
            <a:pPr lvl="1">
              <a:buNone/>
            </a:pPr>
            <a:r>
              <a:rPr lang="en-US" sz="2200" dirty="0" smtClean="0"/>
              <a:t>	&lt;caption&gt; used for caption of the table</a:t>
            </a:r>
          </a:p>
          <a:p>
            <a:pPr lvl="1">
              <a:buNone/>
            </a:pPr>
            <a:r>
              <a:rPr lang="en-US" sz="2200" dirty="0" smtClean="0"/>
              <a:t>	&lt;tr&gt; Representing the table row</a:t>
            </a:r>
          </a:p>
          <a:p>
            <a:pPr lvl="1">
              <a:buNone/>
            </a:pPr>
            <a:r>
              <a:rPr lang="en-US" sz="2200" dirty="0" smtClean="0"/>
              <a:t>	&lt;th&gt; representing the table heading</a:t>
            </a:r>
          </a:p>
          <a:p>
            <a:pPr lvl="1">
              <a:buNone/>
            </a:pPr>
            <a:r>
              <a:rPr lang="en-US" sz="2200" dirty="0" smtClean="0"/>
              <a:t>	&lt;td&gt; Representing the table data.</a:t>
            </a:r>
          </a:p>
          <a:p>
            <a:pPr lvl="2">
              <a:buNone/>
            </a:pPr>
            <a:r>
              <a:rPr lang="en-US" sz="2000" dirty="0" smtClean="0"/>
              <a:t>&lt;</a:t>
            </a:r>
            <a:r>
              <a:rPr lang="en-US" sz="2000" dirty="0" err="1" smtClean="0"/>
              <a:t>thead</a:t>
            </a:r>
            <a:r>
              <a:rPr lang="en-US" sz="2000" dirty="0" smtClean="0"/>
              <a:t>&gt;, &lt;</a:t>
            </a:r>
            <a:r>
              <a:rPr lang="en-US" sz="2000" dirty="0" err="1" smtClean="0"/>
              <a:t>tfoot</a:t>
            </a:r>
            <a:r>
              <a:rPr lang="en-US" sz="2000" dirty="0" smtClean="0"/>
              <a:t>&gt; and &lt;</a:t>
            </a:r>
            <a:r>
              <a:rPr lang="en-US" sz="2000" dirty="0" err="1" smtClean="0"/>
              <a:t>tbody</a:t>
            </a:r>
            <a:r>
              <a:rPr lang="en-US" sz="2000" dirty="0" smtClean="0"/>
              <a:t>&gt;</a:t>
            </a:r>
          </a:p>
          <a:p>
            <a:pPr>
              <a:buNone/>
            </a:pPr>
            <a:r>
              <a:rPr lang="en-US" sz="2400" dirty="0" smtClean="0"/>
              <a:t>	</a:t>
            </a:r>
            <a:r>
              <a:rPr lang="en-US" sz="2400" dirty="0">
                <a:solidFill>
                  <a:schemeClr val="accent1">
                    <a:lumMod val="75000"/>
                  </a:schemeClr>
                </a:solidFill>
              </a:rPr>
              <a:t>&lt;/table&gt;</a:t>
            </a:r>
          </a:p>
        </p:txBody>
      </p:sp>
    </p:spTree>
    <p:extLst>
      <p:ext uri="{BB962C8B-B14F-4D97-AF65-F5344CB8AC3E}">
        <p14:creationId xmlns="" xmlns:p14="http://schemas.microsoft.com/office/powerpoint/2010/main" val="14636264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47114" y="156120"/>
            <a:ext cx="4506686" cy="518794"/>
          </a:xfrm>
        </p:spPr>
        <p:txBody>
          <a:bodyPr>
            <a:normAutofit fontScale="90000"/>
          </a:bodyPr>
          <a:lstStyle/>
          <a:p>
            <a:r>
              <a:rPr lang="en-US" dirty="0" smtClean="0">
                <a:solidFill>
                  <a:srgbClr val="FFFF00"/>
                </a:solidFill>
              </a:rPr>
              <a:t>Tables Example</a:t>
            </a:r>
            <a:endParaRPr lang="en-US" dirty="0">
              <a:solidFill>
                <a:srgbClr val="FFFF00"/>
              </a:solidFill>
            </a:endParaRPr>
          </a:p>
        </p:txBody>
      </p:sp>
      <p:pic>
        <p:nvPicPr>
          <p:cNvPr id="2" name="Picture 1"/>
          <p:cNvPicPr>
            <a:picLocks noChangeAspect="1"/>
          </p:cNvPicPr>
          <p:nvPr/>
        </p:nvPicPr>
        <p:blipFill>
          <a:blip r:embed="rId2"/>
          <a:stretch>
            <a:fillRect/>
          </a:stretch>
        </p:blipFill>
        <p:spPr>
          <a:xfrm>
            <a:off x="253093" y="415517"/>
            <a:ext cx="5981700" cy="6362700"/>
          </a:xfrm>
          <a:prstGeom prst="rect">
            <a:avLst/>
          </a:prstGeom>
        </p:spPr>
      </p:pic>
      <p:pic>
        <p:nvPicPr>
          <p:cNvPr id="7" name="Picture 6"/>
          <p:cNvPicPr>
            <a:picLocks noChangeAspect="1"/>
          </p:cNvPicPr>
          <p:nvPr/>
        </p:nvPicPr>
        <p:blipFill>
          <a:blip r:embed="rId3"/>
          <a:stretch>
            <a:fillRect/>
          </a:stretch>
        </p:blipFill>
        <p:spPr>
          <a:xfrm>
            <a:off x="6632120" y="1249135"/>
            <a:ext cx="4721680" cy="3127346"/>
          </a:xfrm>
          <a:prstGeom prst="rect">
            <a:avLst/>
          </a:prstGeom>
        </p:spPr>
      </p:pic>
    </p:spTree>
    <p:extLst>
      <p:ext uri="{BB962C8B-B14F-4D97-AF65-F5344CB8AC3E}">
        <p14:creationId xmlns="" xmlns:p14="http://schemas.microsoft.com/office/powerpoint/2010/main" val="6870722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82237" y="868400"/>
            <a:ext cx="6909163" cy="2908943"/>
          </a:xfrm>
        </p:spPr>
        <p:txBody>
          <a:bodyPr>
            <a:noAutofit/>
          </a:bodyPr>
          <a:lstStyle/>
          <a:p>
            <a:r>
              <a:rPr lang="en-US" sz="2400" dirty="0" err="1" smtClean="0">
                <a:solidFill>
                  <a:schemeClr val="bg2">
                    <a:lumMod val="60000"/>
                    <a:lumOff val="40000"/>
                  </a:schemeClr>
                </a:solidFill>
              </a:rPr>
              <a:t>Bgcolor</a:t>
            </a:r>
            <a:r>
              <a:rPr lang="en-US" sz="2400" dirty="0" smtClean="0"/>
              <a:t>:- used to change table </a:t>
            </a:r>
            <a:r>
              <a:rPr lang="en-US" dirty="0" smtClean="0"/>
              <a:t>background color</a:t>
            </a:r>
            <a:endParaRPr lang="en-US" sz="2400" dirty="0" smtClean="0"/>
          </a:p>
          <a:p>
            <a:r>
              <a:rPr lang="en-US" sz="2400" dirty="0" err="1">
                <a:solidFill>
                  <a:schemeClr val="bg2">
                    <a:lumMod val="60000"/>
                    <a:lumOff val="40000"/>
                  </a:schemeClr>
                </a:solidFill>
              </a:rPr>
              <a:t>Bordercolor</a:t>
            </a:r>
            <a:r>
              <a:rPr lang="en-US" sz="2400" dirty="0" smtClean="0"/>
              <a:t> </a:t>
            </a:r>
            <a:r>
              <a:rPr lang="en-US" sz="2400" dirty="0"/>
              <a:t>:- </a:t>
            </a:r>
            <a:r>
              <a:rPr lang="en-US" sz="2400" dirty="0" smtClean="0"/>
              <a:t> </a:t>
            </a:r>
            <a:r>
              <a:rPr lang="en-US" dirty="0" smtClean="0"/>
              <a:t>used to change table border color</a:t>
            </a:r>
          </a:p>
          <a:p>
            <a:r>
              <a:rPr lang="en-US" sz="2400" dirty="0">
                <a:solidFill>
                  <a:schemeClr val="bg2">
                    <a:lumMod val="60000"/>
                    <a:lumOff val="40000"/>
                  </a:schemeClr>
                </a:solidFill>
              </a:rPr>
              <a:t>Background</a:t>
            </a:r>
            <a:r>
              <a:rPr lang="en-US" sz="2400" dirty="0" smtClean="0"/>
              <a:t> :- </a:t>
            </a:r>
            <a:r>
              <a:rPr lang="en-US" dirty="0" smtClean="0"/>
              <a:t>used to set table background image </a:t>
            </a:r>
          </a:p>
          <a:p>
            <a:r>
              <a:rPr lang="en-US" sz="2400" dirty="0">
                <a:solidFill>
                  <a:schemeClr val="bg2">
                    <a:lumMod val="60000"/>
                    <a:lumOff val="40000"/>
                  </a:schemeClr>
                </a:solidFill>
              </a:rPr>
              <a:t>Width</a:t>
            </a:r>
            <a:r>
              <a:rPr lang="en-US" sz="2400" dirty="0" smtClean="0"/>
              <a:t> :- width of the table</a:t>
            </a:r>
          </a:p>
          <a:p>
            <a:r>
              <a:rPr lang="en-US" sz="2400" dirty="0">
                <a:solidFill>
                  <a:schemeClr val="bg2">
                    <a:lumMod val="60000"/>
                    <a:lumOff val="40000"/>
                  </a:schemeClr>
                </a:solidFill>
              </a:rPr>
              <a:t>Height</a:t>
            </a:r>
            <a:r>
              <a:rPr lang="en-US" sz="2400" dirty="0" smtClean="0"/>
              <a:t> :- Height of the table</a:t>
            </a:r>
          </a:p>
          <a:p>
            <a:pPr marL="0" indent="0">
              <a:lnSpc>
                <a:spcPct val="100000"/>
              </a:lnSpc>
              <a:spcBef>
                <a:spcPts val="0"/>
              </a:spcBef>
              <a:buNone/>
            </a:pPr>
            <a:endParaRPr lang="en-US" sz="2400" dirty="0" smtClean="0">
              <a:solidFill>
                <a:srgbClr val="FFFF00"/>
              </a:solidFill>
            </a:endParaRPr>
          </a:p>
        </p:txBody>
      </p:sp>
      <p:sp>
        <p:nvSpPr>
          <p:cNvPr id="6" name="TextBox 5"/>
          <p:cNvSpPr txBox="1"/>
          <p:nvPr/>
        </p:nvSpPr>
        <p:spPr>
          <a:xfrm>
            <a:off x="1449977" y="222069"/>
            <a:ext cx="8739052" cy="646331"/>
          </a:xfrm>
          <a:prstGeom prst="rect">
            <a:avLst/>
          </a:prstGeom>
          <a:noFill/>
        </p:spPr>
        <p:txBody>
          <a:bodyPr wrap="square" rtlCol="0">
            <a:spAutoFit/>
          </a:bodyPr>
          <a:lstStyle/>
          <a:p>
            <a:pPr algn="ctr"/>
            <a:r>
              <a:rPr lang="en-US" sz="3600" dirty="0" smtClean="0">
                <a:solidFill>
                  <a:srgbClr val="FFFF00"/>
                </a:solidFill>
              </a:rPr>
              <a:t>Table – Attributes</a:t>
            </a:r>
            <a:endParaRPr lang="en-IN" sz="3600" dirty="0"/>
          </a:p>
        </p:txBody>
      </p:sp>
      <p:pic>
        <p:nvPicPr>
          <p:cNvPr id="2" name="Picture 1"/>
          <p:cNvPicPr>
            <a:picLocks noChangeAspect="1"/>
          </p:cNvPicPr>
          <p:nvPr/>
        </p:nvPicPr>
        <p:blipFill>
          <a:blip r:embed="rId2"/>
          <a:stretch>
            <a:fillRect/>
          </a:stretch>
        </p:blipFill>
        <p:spPr>
          <a:xfrm>
            <a:off x="304528" y="5459186"/>
            <a:ext cx="11029950" cy="952500"/>
          </a:xfrm>
          <a:prstGeom prst="rect">
            <a:avLst/>
          </a:prstGeom>
        </p:spPr>
      </p:pic>
      <p:pic>
        <p:nvPicPr>
          <p:cNvPr id="3" name="Picture 2"/>
          <p:cNvPicPr>
            <a:picLocks noChangeAspect="1"/>
          </p:cNvPicPr>
          <p:nvPr/>
        </p:nvPicPr>
        <p:blipFill>
          <a:blip r:embed="rId3"/>
          <a:stretch>
            <a:fillRect/>
          </a:stretch>
        </p:blipFill>
        <p:spPr>
          <a:xfrm>
            <a:off x="7131218" y="1379767"/>
            <a:ext cx="5157949" cy="3952195"/>
          </a:xfrm>
          <a:prstGeom prst="rect">
            <a:avLst/>
          </a:prstGeom>
        </p:spPr>
      </p:pic>
    </p:spTree>
    <p:extLst>
      <p:ext uri="{BB962C8B-B14F-4D97-AF65-F5344CB8AC3E}">
        <p14:creationId xmlns="" xmlns:p14="http://schemas.microsoft.com/office/powerpoint/2010/main" val="118556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82237" y="868400"/>
            <a:ext cx="11301054" cy="5761000"/>
          </a:xfrm>
        </p:spPr>
        <p:txBody>
          <a:bodyPr>
            <a:noAutofit/>
          </a:bodyPr>
          <a:lstStyle/>
          <a:p>
            <a:pPr algn="just"/>
            <a:endParaRPr lang="en-IN" sz="2400" dirty="0" smtClean="0">
              <a:effectLst/>
            </a:endParaRPr>
          </a:p>
          <a:p>
            <a:pPr algn="just"/>
            <a:r>
              <a:rPr lang="en-US" sz="2400" dirty="0" err="1" smtClean="0"/>
              <a:t>cellspacing</a:t>
            </a:r>
            <a:r>
              <a:rPr lang="en-US" sz="2400" dirty="0" smtClean="0"/>
              <a:t> </a:t>
            </a:r>
            <a:r>
              <a:rPr lang="en-US" sz="2400" dirty="0"/>
              <a:t>attribute defines space between table cells, </a:t>
            </a:r>
            <a:endParaRPr lang="en-US" sz="2400" dirty="0" smtClean="0"/>
          </a:p>
          <a:p>
            <a:pPr algn="just"/>
            <a:r>
              <a:rPr lang="en-US" sz="2400" dirty="0" err="1" smtClean="0"/>
              <a:t>cellpadding</a:t>
            </a:r>
            <a:r>
              <a:rPr lang="en-US" sz="2400" dirty="0" smtClean="0"/>
              <a:t> attribute represents </a:t>
            </a:r>
            <a:r>
              <a:rPr lang="en-US" sz="2400" dirty="0"/>
              <a:t>the distance between cell borders and the content within a cell</a:t>
            </a:r>
            <a:r>
              <a:rPr lang="en-US" sz="2400" dirty="0" smtClean="0"/>
              <a:t>.</a:t>
            </a:r>
          </a:p>
          <a:p>
            <a:pPr algn="just"/>
            <a:endParaRPr lang="en-IN" sz="2400" dirty="0">
              <a:effectLst/>
            </a:endParaRPr>
          </a:p>
          <a:p>
            <a:pPr marL="0" indent="0">
              <a:buNone/>
            </a:pPr>
            <a:endParaRPr lang="en-IN" sz="2200" dirty="0">
              <a:effectLst/>
            </a:endParaRPr>
          </a:p>
          <a:p>
            <a:pPr marL="0" indent="0">
              <a:buNone/>
            </a:pPr>
            <a:endParaRPr lang="en-US" sz="2200" dirty="0" smtClean="0"/>
          </a:p>
        </p:txBody>
      </p:sp>
      <p:sp>
        <p:nvSpPr>
          <p:cNvPr id="6" name="TextBox 5"/>
          <p:cNvSpPr txBox="1"/>
          <p:nvPr/>
        </p:nvSpPr>
        <p:spPr>
          <a:xfrm>
            <a:off x="1449977" y="222069"/>
            <a:ext cx="8739052" cy="646331"/>
          </a:xfrm>
          <a:prstGeom prst="rect">
            <a:avLst/>
          </a:prstGeom>
          <a:noFill/>
        </p:spPr>
        <p:txBody>
          <a:bodyPr wrap="square" rtlCol="0">
            <a:spAutoFit/>
          </a:bodyPr>
          <a:lstStyle/>
          <a:p>
            <a:pPr algn="ctr"/>
            <a:r>
              <a:rPr lang="en-US" sz="3600" dirty="0" smtClean="0">
                <a:solidFill>
                  <a:srgbClr val="FFFF00"/>
                </a:solidFill>
              </a:rPr>
              <a:t>Table – </a:t>
            </a:r>
            <a:r>
              <a:rPr lang="en-US" sz="3600" dirty="0" err="1" smtClean="0">
                <a:solidFill>
                  <a:srgbClr val="FFFF00"/>
                </a:solidFill>
              </a:rPr>
              <a:t>Cellspacing</a:t>
            </a:r>
            <a:r>
              <a:rPr lang="en-US" sz="3600" dirty="0" smtClean="0">
                <a:solidFill>
                  <a:srgbClr val="FFFF00"/>
                </a:solidFill>
              </a:rPr>
              <a:t> and </a:t>
            </a:r>
            <a:r>
              <a:rPr lang="en-US" sz="3600" dirty="0" err="1" smtClean="0">
                <a:solidFill>
                  <a:srgbClr val="FFFF00"/>
                </a:solidFill>
              </a:rPr>
              <a:t>cellpadding</a:t>
            </a:r>
            <a:endParaRPr lang="en-IN" sz="3600" dirty="0"/>
          </a:p>
        </p:txBody>
      </p:sp>
      <p:pic>
        <p:nvPicPr>
          <p:cNvPr id="8" name="Picture 7"/>
          <p:cNvPicPr>
            <a:picLocks noChangeAspect="1"/>
          </p:cNvPicPr>
          <p:nvPr/>
        </p:nvPicPr>
        <p:blipFill>
          <a:blip r:embed="rId2"/>
          <a:stretch>
            <a:fillRect/>
          </a:stretch>
        </p:blipFill>
        <p:spPr>
          <a:xfrm>
            <a:off x="3875810" y="3065318"/>
            <a:ext cx="6117496" cy="3470564"/>
          </a:xfrm>
          <a:prstGeom prst="rect">
            <a:avLst/>
          </a:prstGeom>
        </p:spPr>
      </p:pic>
    </p:spTree>
    <p:extLst>
      <p:ext uri="{BB962C8B-B14F-4D97-AF65-F5344CB8AC3E}">
        <p14:creationId xmlns="" xmlns:p14="http://schemas.microsoft.com/office/powerpoint/2010/main" val="4004551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17715"/>
            <a:ext cx="10353761" cy="487680"/>
          </a:xfrm>
        </p:spPr>
        <p:txBody>
          <a:bodyPr>
            <a:normAutofit fontScale="90000"/>
          </a:bodyPr>
          <a:lstStyle/>
          <a:p>
            <a:r>
              <a:rPr lang="en-IN" sz="3100" dirty="0" smtClean="0">
                <a:solidFill>
                  <a:srgbClr val="FFFF00"/>
                </a:solidFill>
              </a:rPr>
              <a:t>Table  --  </a:t>
            </a:r>
            <a:r>
              <a:rPr lang="en-IN" sz="3100" dirty="0" err="1" smtClean="0">
                <a:solidFill>
                  <a:srgbClr val="FFFF00"/>
                </a:solidFill>
              </a:rPr>
              <a:t>Rowspan</a:t>
            </a:r>
            <a:r>
              <a:rPr lang="en-IN" sz="3100" dirty="0" smtClean="0">
                <a:solidFill>
                  <a:srgbClr val="FFFF00"/>
                </a:solidFill>
              </a:rPr>
              <a:t> </a:t>
            </a:r>
            <a:r>
              <a:rPr lang="en-IN" sz="3100" dirty="0">
                <a:solidFill>
                  <a:srgbClr val="FFFF00"/>
                </a:solidFill>
              </a:rPr>
              <a:t>&amp; </a:t>
            </a:r>
            <a:r>
              <a:rPr lang="en-IN" sz="3100" dirty="0" err="1">
                <a:solidFill>
                  <a:srgbClr val="FFFF00"/>
                </a:solidFill>
              </a:rPr>
              <a:t>colspan</a:t>
            </a:r>
            <a:endParaRPr lang="en-IN" sz="3100" dirty="0">
              <a:solidFill>
                <a:srgbClr val="FFFF00"/>
              </a:solidFill>
            </a:endParaRPr>
          </a:p>
        </p:txBody>
      </p:sp>
      <p:sp>
        <p:nvSpPr>
          <p:cNvPr id="4" name="Content Placeholder 2"/>
          <p:cNvSpPr>
            <a:spLocks noGrp="1"/>
          </p:cNvSpPr>
          <p:nvPr>
            <p:ph idx="1"/>
          </p:nvPr>
        </p:nvSpPr>
        <p:spPr>
          <a:xfrm>
            <a:off x="679269" y="705395"/>
            <a:ext cx="10674531" cy="6048102"/>
          </a:xfrm>
        </p:spPr>
        <p:txBody>
          <a:bodyPr>
            <a:noAutofit/>
          </a:bodyPr>
          <a:lstStyle/>
          <a:p>
            <a:r>
              <a:rPr lang="en-IN" sz="2400" dirty="0" smtClean="0">
                <a:effectLst/>
              </a:rPr>
              <a:t>The </a:t>
            </a:r>
            <a:r>
              <a:rPr lang="en-IN" sz="2400" dirty="0" err="1">
                <a:effectLst/>
              </a:rPr>
              <a:t>rowspan</a:t>
            </a:r>
            <a:r>
              <a:rPr lang="en-IN" sz="2400" dirty="0">
                <a:effectLst/>
              </a:rPr>
              <a:t> and </a:t>
            </a:r>
            <a:r>
              <a:rPr lang="en-IN" sz="2400" dirty="0" err="1">
                <a:effectLst/>
              </a:rPr>
              <a:t>colspan</a:t>
            </a:r>
            <a:r>
              <a:rPr lang="en-IN" sz="2400" dirty="0">
                <a:effectLst/>
              </a:rPr>
              <a:t> are &lt;td&gt; tag attributes. These are used to specify the number of rows or columns a cell should span. The </a:t>
            </a:r>
            <a:r>
              <a:rPr lang="en-IN" sz="2400" dirty="0" err="1">
                <a:effectLst/>
              </a:rPr>
              <a:t>rowspan</a:t>
            </a:r>
            <a:r>
              <a:rPr lang="en-IN" sz="2400" dirty="0">
                <a:effectLst/>
              </a:rPr>
              <a:t> attribute is for rows as well as the </a:t>
            </a:r>
            <a:r>
              <a:rPr lang="en-IN" sz="2400" dirty="0" err="1">
                <a:effectLst/>
              </a:rPr>
              <a:t>colspan</a:t>
            </a:r>
            <a:r>
              <a:rPr lang="en-IN" sz="2400" dirty="0">
                <a:effectLst/>
              </a:rPr>
              <a:t> attribute is for columns</a:t>
            </a:r>
            <a:r>
              <a:rPr lang="en-IN" sz="2400" dirty="0" smtClean="0">
                <a:effectLst/>
              </a:rPr>
              <a:t>.</a:t>
            </a:r>
          </a:p>
          <a:p>
            <a:pPr marL="0" indent="0">
              <a:buNone/>
            </a:pPr>
            <a:endParaRPr lang="en-IN" sz="2200" dirty="0">
              <a:effectLst/>
            </a:endParaRPr>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p:txBody>
      </p:sp>
      <p:pic>
        <p:nvPicPr>
          <p:cNvPr id="5" name="Picture 4"/>
          <p:cNvPicPr>
            <a:picLocks noChangeAspect="1"/>
          </p:cNvPicPr>
          <p:nvPr/>
        </p:nvPicPr>
        <p:blipFill>
          <a:blip r:embed="rId2"/>
          <a:stretch>
            <a:fillRect/>
          </a:stretch>
        </p:blipFill>
        <p:spPr>
          <a:xfrm>
            <a:off x="3053483" y="2347454"/>
            <a:ext cx="4304989" cy="1559528"/>
          </a:xfrm>
          <a:prstGeom prst="rect">
            <a:avLst/>
          </a:prstGeom>
        </p:spPr>
      </p:pic>
      <p:graphicFrame>
        <p:nvGraphicFramePr>
          <p:cNvPr id="3" name="Table 2"/>
          <p:cNvGraphicFramePr>
            <a:graphicFrameLocks noGrp="1"/>
          </p:cNvGraphicFramePr>
          <p:nvPr>
            <p:extLst>
              <p:ext uri="{D42A27DB-BD31-4B8C-83A1-F6EECF244321}">
                <p14:modId xmlns="" xmlns:p14="http://schemas.microsoft.com/office/powerpoint/2010/main" val="1755151217"/>
              </p:ext>
            </p:extLst>
          </p:nvPr>
        </p:nvGraphicFramePr>
        <p:xfrm>
          <a:off x="1512455" y="4084072"/>
          <a:ext cx="8128000" cy="2560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1423950">
                <a:tc>
                  <a:txBody>
                    <a:bodyPr/>
                    <a:lstStyle/>
                    <a:p>
                      <a:r>
                        <a:rPr lang="en-US" dirty="0" smtClean="0"/>
                        <a:t>&lt;</a:t>
                      </a:r>
                      <a:r>
                        <a:rPr lang="en-US" dirty="0" err="1" smtClean="0"/>
                        <a:t>tr</a:t>
                      </a:r>
                      <a:r>
                        <a:rPr lang="en-US" dirty="0" smtClean="0"/>
                        <a:t>&gt;</a:t>
                      </a:r>
                    </a:p>
                    <a:p>
                      <a:r>
                        <a:rPr lang="en-US" dirty="0" smtClean="0"/>
                        <a:t>        &lt;td </a:t>
                      </a:r>
                      <a:r>
                        <a:rPr lang="en-US" dirty="0" err="1" smtClean="0"/>
                        <a:t>colspan</a:t>
                      </a:r>
                      <a:r>
                        <a:rPr lang="en-US" dirty="0" smtClean="0"/>
                        <a:t>=2&gt; 1 &lt;/td&gt;</a:t>
                      </a:r>
                    </a:p>
                    <a:p>
                      <a:r>
                        <a:rPr lang="en-US" dirty="0" smtClean="0"/>
                        <a:t>&lt;/</a:t>
                      </a:r>
                      <a:r>
                        <a:rPr lang="en-US" dirty="0" err="1" smtClean="0"/>
                        <a:t>tr</a:t>
                      </a:r>
                      <a:r>
                        <a:rPr lang="en-US" dirty="0" smtClean="0"/>
                        <a:t>&gt;</a:t>
                      </a:r>
                    </a:p>
                    <a:p>
                      <a:endParaRPr lang="en-US" dirty="0" smtClean="0"/>
                    </a:p>
                    <a:p>
                      <a:r>
                        <a:rPr lang="en-US" dirty="0" smtClean="0"/>
                        <a:t>&lt;</a:t>
                      </a:r>
                      <a:r>
                        <a:rPr lang="en-US" dirty="0" err="1" smtClean="0"/>
                        <a:t>tr</a:t>
                      </a:r>
                      <a:r>
                        <a:rPr lang="en-US" dirty="0" smtClean="0"/>
                        <a:t>&gt;</a:t>
                      </a:r>
                    </a:p>
                    <a:p>
                      <a:r>
                        <a:rPr lang="en-US" dirty="0" smtClean="0"/>
                        <a:t>        &lt;td&gt; 2 &lt;/td&gt;</a:t>
                      </a:r>
                    </a:p>
                    <a:p>
                      <a:r>
                        <a:rPr lang="en-US" dirty="0" smtClean="0"/>
                        <a:t>        &lt;td&gt; 3 &lt;/td&gt;</a:t>
                      </a:r>
                    </a:p>
                    <a:p>
                      <a:r>
                        <a:rPr lang="en-US" dirty="0" smtClean="0"/>
                        <a:t>&lt;/</a:t>
                      </a:r>
                      <a:r>
                        <a:rPr lang="en-US" dirty="0" err="1" smtClean="0"/>
                        <a:t>tr</a:t>
                      </a:r>
                      <a:r>
                        <a:rPr lang="en-US" dirty="0" smtClean="0"/>
                        <a:t>&gt;</a:t>
                      </a:r>
                    </a:p>
                    <a:p>
                      <a:endParaRPr lang="en-US" dirty="0"/>
                    </a:p>
                  </a:txBody>
                  <a:tcPr/>
                </a:tc>
                <a:tc>
                  <a:txBody>
                    <a:bodyPr/>
                    <a:lstStyle/>
                    <a:p>
                      <a:r>
                        <a:rPr lang="en-US" dirty="0" smtClean="0"/>
                        <a:t>&lt;</a:t>
                      </a:r>
                      <a:r>
                        <a:rPr lang="en-US" dirty="0" err="1" smtClean="0"/>
                        <a:t>tr</a:t>
                      </a:r>
                      <a:r>
                        <a:rPr lang="en-US" dirty="0" smtClean="0"/>
                        <a:t>&gt;</a:t>
                      </a:r>
                    </a:p>
                    <a:p>
                      <a:r>
                        <a:rPr lang="en-US" dirty="0" smtClean="0"/>
                        <a:t>        &lt;td </a:t>
                      </a:r>
                      <a:r>
                        <a:rPr lang="en-US" dirty="0" err="1" smtClean="0"/>
                        <a:t>rowspan</a:t>
                      </a:r>
                      <a:r>
                        <a:rPr lang="en-US" dirty="0" smtClean="0"/>
                        <a:t>=2&gt; 1 &lt;/td&gt;</a:t>
                      </a:r>
                    </a:p>
                    <a:p>
                      <a:r>
                        <a:rPr lang="en-US" dirty="0" smtClean="0"/>
                        <a:t>         &lt;td&gt; 2 &lt;/td&gt;</a:t>
                      </a:r>
                    </a:p>
                    <a:p>
                      <a:r>
                        <a:rPr lang="en-US" dirty="0" smtClean="0"/>
                        <a:t>&lt;/</a:t>
                      </a:r>
                      <a:r>
                        <a:rPr lang="en-US" dirty="0" err="1" smtClean="0"/>
                        <a:t>tr</a:t>
                      </a:r>
                      <a:r>
                        <a:rPr lang="en-US" dirty="0" smtClean="0"/>
                        <a:t>&gt;</a:t>
                      </a:r>
                    </a:p>
                    <a:p>
                      <a:endParaRPr lang="en-US" dirty="0" smtClean="0">
                        <a:solidFill>
                          <a:schemeClr val="bg2">
                            <a:lumMod val="60000"/>
                            <a:lumOff val="40000"/>
                          </a:schemeClr>
                        </a:solidFill>
                      </a:endParaRPr>
                    </a:p>
                    <a:p>
                      <a:r>
                        <a:rPr lang="en-US" dirty="0" smtClean="0"/>
                        <a:t>&lt;</a:t>
                      </a:r>
                      <a:r>
                        <a:rPr lang="en-US" dirty="0" err="1" smtClean="0"/>
                        <a:t>tr</a:t>
                      </a:r>
                      <a:r>
                        <a:rPr lang="en-US" dirty="0" smtClean="0"/>
                        <a:t>&gt;</a:t>
                      </a:r>
                    </a:p>
                    <a:p>
                      <a:r>
                        <a:rPr lang="en-US" dirty="0" smtClean="0"/>
                        <a:t>         &lt;td&gt; 3 &lt;/td&gt;</a:t>
                      </a:r>
                    </a:p>
                    <a:p>
                      <a:r>
                        <a:rPr lang="en-US" dirty="0" smtClean="0"/>
                        <a:t>&lt;/</a:t>
                      </a:r>
                      <a:r>
                        <a:rPr lang="en-US" dirty="0" err="1" smtClean="0"/>
                        <a:t>tr</a:t>
                      </a:r>
                      <a:r>
                        <a:rPr lang="en-US" dirty="0" smtClean="0"/>
                        <a:t>&gt;</a:t>
                      </a:r>
                    </a:p>
                    <a:p>
                      <a:endParaRPr lang="en-US" dirty="0"/>
                    </a:p>
                  </a:txBody>
                  <a:tcPr/>
                </a:tc>
                <a:extLst>
                  <a:ext uri="{0D108BD9-81ED-4DB2-BD59-A6C34878D82A}">
                    <a16:rowId xmlns:a16="http://schemas.microsoft.com/office/drawing/2014/main" xmlns="" val="10000"/>
                  </a:ext>
                </a:extLst>
              </a:tr>
            </a:tbl>
          </a:graphicData>
        </a:graphic>
      </p:graphicFrame>
    </p:spTree>
    <p:extLst>
      <p:ext uri="{BB962C8B-B14F-4D97-AF65-F5344CB8AC3E}">
        <p14:creationId xmlns="" xmlns:p14="http://schemas.microsoft.com/office/powerpoint/2010/main" val="346678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391886" y="1267097"/>
            <a:ext cx="10922726" cy="5316582"/>
          </a:xfrm>
        </p:spPr>
        <p:txBody>
          <a:bodyPr>
            <a:noAutofit/>
          </a:bodyPr>
          <a:lstStyle/>
          <a:p>
            <a:pPr>
              <a:lnSpc>
                <a:spcPct val="100000"/>
              </a:lnSpc>
              <a:spcBef>
                <a:spcPts val="0"/>
              </a:spcBef>
              <a:spcAft>
                <a:spcPts val="1800"/>
              </a:spcAft>
              <a:buFont typeface="Wingdings" panose="05000000000000000000" pitchFamily="2" charset="2"/>
              <a:buChar char="Ø"/>
            </a:pPr>
            <a:r>
              <a:rPr lang="en-US" sz="2400" dirty="0" smtClean="0"/>
              <a:t>The </a:t>
            </a:r>
            <a:r>
              <a:rPr lang="en-US" sz="2400" dirty="0">
                <a:solidFill>
                  <a:schemeClr val="accent1">
                    <a:lumMod val="75000"/>
                  </a:schemeClr>
                </a:solidFill>
              </a:rPr>
              <a:t>&lt;!DOCTYPE&gt; </a:t>
            </a:r>
            <a:r>
              <a:rPr lang="en-US" sz="2400" dirty="0"/>
              <a:t>declaration </a:t>
            </a:r>
            <a:r>
              <a:rPr lang="en-IN" sz="2400" dirty="0"/>
              <a:t>appears at the top of a web page before all other elements. According to the HTML specification or standards, every HTML document requires a document type declaration to ensure that the pages are displayed in the way they are intended to be displayed</a:t>
            </a:r>
            <a:r>
              <a:rPr lang="en-IN" sz="2400" dirty="0" smtClean="0"/>
              <a:t>.</a:t>
            </a:r>
            <a:r>
              <a:rPr lang="en-US" sz="2400" dirty="0" smtClean="0"/>
              <a:t> It is </a:t>
            </a:r>
            <a:r>
              <a:rPr lang="en-US" sz="2400" b="1" u="sng" dirty="0"/>
              <a:t>not case sensitive</a:t>
            </a:r>
            <a:r>
              <a:rPr lang="en-US" sz="2400" u="sng" dirty="0" smtClean="0"/>
              <a:t>.</a:t>
            </a:r>
          </a:p>
          <a:p>
            <a:pPr lvl="0" eaLnBrk="0" fontAlgn="base" hangingPunct="0">
              <a:lnSpc>
                <a:spcPct val="100000"/>
              </a:lnSpc>
              <a:spcBef>
                <a:spcPts val="0"/>
              </a:spcBef>
              <a:spcAft>
                <a:spcPts val="1800"/>
              </a:spcAft>
              <a:buFont typeface="Wingdings" panose="05000000000000000000" pitchFamily="2" charset="2"/>
              <a:buChar char="Ø"/>
            </a:pPr>
            <a:r>
              <a:rPr lang="en-US" altLang="en-US" sz="2400" dirty="0" smtClean="0"/>
              <a:t>The </a:t>
            </a:r>
            <a:r>
              <a:rPr lang="en-US" altLang="en-US" sz="2400" dirty="0">
                <a:solidFill>
                  <a:schemeClr val="accent1">
                    <a:lumMod val="75000"/>
                  </a:schemeClr>
                </a:solidFill>
              </a:rPr>
              <a:t>&lt;html&gt; </a:t>
            </a:r>
            <a:r>
              <a:rPr lang="en-US" altLang="en-US" sz="2400" dirty="0"/>
              <a:t>element is the root element of an HTML page </a:t>
            </a:r>
            <a:endParaRPr lang="en-US" altLang="en-US" sz="2400" dirty="0" smtClean="0"/>
          </a:p>
          <a:p>
            <a:pPr lvl="0" eaLnBrk="0" fontAlgn="base" hangingPunct="0">
              <a:lnSpc>
                <a:spcPct val="100000"/>
              </a:lnSpc>
              <a:spcBef>
                <a:spcPts val="0"/>
              </a:spcBef>
              <a:spcAft>
                <a:spcPts val="1800"/>
              </a:spcAft>
              <a:buFont typeface="Wingdings" panose="05000000000000000000" pitchFamily="2" charset="2"/>
              <a:buChar char="Ø"/>
            </a:pPr>
            <a:r>
              <a:rPr lang="en-US" altLang="en-US" sz="2400" dirty="0" smtClean="0"/>
              <a:t>The </a:t>
            </a:r>
            <a:r>
              <a:rPr lang="en-US" altLang="en-US" sz="2400" dirty="0">
                <a:solidFill>
                  <a:schemeClr val="accent1">
                    <a:lumMod val="75000"/>
                  </a:schemeClr>
                </a:solidFill>
              </a:rPr>
              <a:t>&lt;head&gt; </a:t>
            </a:r>
            <a:r>
              <a:rPr lang="en-US" altLang="en-US" sz="2400" dirty="0"/>
              <a:t>element contains meta information about the document </a:t>
            </a:r>
            <a:endParaRPr lang="en-US" altLang="en-US" sz="2400" dirty="0" smtClean="0"/>
          </a:p>
          <a:p>
            <a:pPr lvl="0" eaLnBrk="0" fontAlgn="base" hangingPunct="0">
              <a:lnSpc>
                <a:spcPct val="100000"/>
              </a:lnSpc>
              <a:spcBef>
                <a:spcPts val="0"/>
              </a:spcBef>
              <a:spcAft>
                <a:spcPts val="1800"/>
              </a:spcAft>
              <a:buFont typeface="Wingdings" panose="05000000000000000000" pitchFamily="2" charset="2"/>
              <a:buChar char="Ø"/>
            </a:pPr>
            <a:r>
              <a:rPr lang="en-US" altLang="en-US" sz="2400" dirty="0" smtClean="0"/>
              <a:t>The </a:t>
            </a:r>
            <a:r>
              <a:rPr lang="en-US" altLang="en-US" sz="2400" dirty="0">
                <a:solidFill>
                  <a:schemeClr val="accent1">
                    <a:lumMod val="75000"/>
                  </a:schemeClr>
                </a:solidFill>
              </a:rPr>
              <a:t>&lt;title&gt; </a:t>
            </a:r>
            <a:r>
              <a:rPr lang="en-US" altLang="en-US" sz="2400" dirty="0"/>
              <a:t>element specifies a title for the document </a:t>
            </a:r>
            <a:endParaRPr lang="en-US" altLang="en-US" sz="2400" dirty="0" smtClean="0"/>
          </a:p>
          <a:p>
            <a:pPr lvl="0" eaLnBrk="0" fontAlgn="base" hangingPunct="0">
              <a:lnSpc>
                <a:spcPct val="100000"/>
              </a:lnSpc>
              <a:spcBef>
                <a:spcPts val="0"/>
              </a:spcBef>
              <a:spcAft>
                <a:spcPts val="1800"/>
              </a:spcAft>
              <a:buFont typeface="Wingdings" panose="05000000000000000000" pitchFamily="2" charset="2"/>
              <a:buChar char="Ø"/>
            </a:pPr>
            <a:r>
              <a:rPr lang="en-US" altLang="en-US" sz="2400" dirty="0" smtClean="0"/>
              <a:t>The </a:t>
            </a:r>
            <a:r>
              <a:rPr lang="en-US" altLang="en-US" sz="2400" dirty="0">
                <a:solidFill>
                  <a:schemeClr val="accent1">
                    <a:lumMod val="75000"/>
                  </a:schemeClr>
                </a:solidFill>
              </a:rPr>
              <a:t>&lt;body&gt; </a:t>
            </a:r>
            <a:r>
              <a:rPr lang="en-US" altLang="en-US" sz="2400" dirty="0"/>
              <a:t>element contains the visible page content </a:t>
            </a:r>
          </a:p>
        </p:txBody>
      </p:sp>
      <p:sp>
        <p:nvSpPr>
          <p:cNvPr id="3" name="Title 1"/>
          <p:cNvSpPr>
            <a:spLocks noGrp="1"/>
          </p:cNvSpPr>
          <p:nvPr>
            <p:ph type="title"/>
          </p:nvPr>
        </p:nvSpPr>
        <p:spPr>
          <a:xfrm>
            <a:off x="838200" y="365126"/>
            <a:ext cx="10515600" cy="706028"/>
          </a:xfrm>
        </p:spPr>
        <p:txBody>
          <a:bodyPr/>
          <a:lstStyle/>
          <a:p>
            <a:pPr algn="ctr"/>
            <a:r>
              <a:rPr lang="en-US" b="1" dirty="0" smtClean="0">
                <a:solidFill>
                  <a:srgbClr val="FFFF00"/>
                </a:solidFill>
              </a:rPr>
              <a:t>Structure of HTML</a:t>
            </a:r>
            <a:endParaRPr lang="en-US" b="1" dirty="0">
              <a:solidFill>
                <a:srgbClr val="FFFF00"/>
              </a:solidFill>
            </a:endParaRPr>
          </a:p>
        </p:txBody>
      </p:sp>
    </p:spTree>
    <p:extLst>
      <p:ext uri="{BB962C8B-B14F-4D97-AF65-F5344CB8AC3E}">
        <p14:creationId xmlns="" xmlns:p14="http://schemas.microsoft.com/office/powerpoint/2010/main" val="1579496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82237" y="868400"/>
            <a:ext cx="11301054" cy="5761000"/>
          </a:xfrm>
        </p:spPr>
        <p:txBody>
          <a:bodyPr>
            <a:noAutofit/>
          </a:bodyPr>
          <a:lstStyle/>
          <a:p>
            <a:pPr algn="just"/>
            <a:endParaRPr lang="en-IN" sz="2400" dirty="0" smtClean="0">
              <a:effectLst/>
            </a:endParaRPr>
          </a:p>
          <a:p>
            <a:pPr algn="just"/>
            <a:endParaRPr lang="en-IN" sz="2400" dirty="0">
              <a:effectLst/>
            </a:endParaRPr>
          </a:p>
          <a:p>
            <a:pPr marL="0" indent="0">
              <a:buNone/>
            </a:pPr>
            <a:endParaRPr lang="en-IN" sz="2200" dirty="0">
              <a:effectLst/>
            </a:endParaRPr>
          </a:p>
          <a:p>
            <a:pPr marL="0" indent="0">
              <a:buNone/>
            </a:pPr>
            <a:endParaRPr lang="en-US" sz="2200" dirty="0" smtClean="0"/>
          </a:p>
        </p:txBody>
      </p:sp>
      <p:sp>
        <p:nvSpPr>
          <p:cNvPr id="6" name="TextBox 5"/>
          <p:cNvSpPr txBox="1"/>
          <p:nvPr/>
        </p:nvSpPr>
        <p:spPr>
          <a:xfrm>
            <a:off x="1449977" y="222069"/>
            <a:ext cx="8739052" cy="646331"/>
          </a:xfrm>
          <a:prstGeom prst="rect">
            <a:avLst/>
          </a:prstGeom>
          <a:noFill/>
        </p:spPr>
        <p:txBody>
          <a:bodyPr wrap="square" rtlCol="0">
            <a:spAutoFit/>
          </a:bodyPr>
          <a:lstStyle/>
          <a:p>
            <a:pPr algn="ctr"/>
            <a:r>
              <a:rPr lang="en-US" sz="3600" dirty="0" smtClean="0">
                <a:solidFill>
                  <a:srgbClr val="FFFF00"/>
                </a:solidFill>
              </a:rPr>
              <a:t>Table – </a:t>
            </a:r>
            <a:r>
              <a:rPr lang="en-US" sz="3600" dirty="0" err="1" smtClean="0">
                <a:solidFill>
                  <a:srgbClr val="FFFF00"/>
                </a:solidFill>
              </a:rPr>
              <a:t>Rowspan</a:t>
            </a:r>
            <a:r>
              <a:rPr lang="en-US" sz="3600" dirty="0" smtClean="0">
                <a:solidFill>
                  <a:srgbClr val="FFFF00"/>
                </a:solidFill>
              </a:rPr>
              <a:t> and </a:t>
            </a:r>
            <a:r>
              <a:rPr lang="en-US" sz="3600" dirty="0" err="1" smtClean="0">
                <a:solidFill>
                  <a:srgbClr val="FFFF00"/>
                </a:solidFill>
              </a:rPr>
              <a:t>Colspan</a:t>
            </a:r>
            <a:r>
              <a:rPr lang="en-US" sz="3600" dirty="0" smtClean="0">
                <a:solidFill>
                  <a:srgbClr val="FFFF00"/>
                </a:solidFill>
              </a:rPr>
              <a:t> Example</a:t>
            </a:r>
            <a:endParaRPr lang="en-IN" sz="3600" dirty="0"/>
          </a:p>
        </p:txBody>
      </p:sp>
      <p:pic>
        <p:nvPicPr>
          <p:cNvPr id="2" name="Picture 1"/>
          <p:cNvPicPr>
            <a:picLocks noChangeAspect="1"/>
          </p:cNvPicPr>
          <p:nvPr/>
        </p:nvPicPr>
        <p:blipFill>
          <a:blip r:embed="rId2"/>
          <a:stretch>
            <a:fillRect/>
          </a:stretch>
        </p:blipFill>
        <p:spPr>
          <a:xfrm>
            <a:off x="2306782" y="1039958"/>
            <a:ext cx="7920883" cy="3448915"/>
          </a:xfrm>
          <a:prstGeom prst="rect">
            <a:avLst/>
          </a:prstGeom>
        </p:spPr>
      </p:pic>
    </p:spTree>
    <p:extLst>
      <p:ext uri="{BB962C8B-B14F-4D97-AF65-F5344CB8AC3E}">
        <p14:creationId xmlns="" xmlns:p14="http://schemas.microsoft.com/office/powerpoint/2010/main" val="548744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8"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3200" y="138546"/>
            <a:ext cx="11813309" cy="6624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37952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1"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8545" y="128588"/>
            <a:ext cx="11859491" cy="660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25934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3068" y="272867"/>
            <a:ext cx="10515600" cy="706028"/>
          </a:xfrm>
        </p:spPr>
        <p:txBody>
          <a:bodyPr/>
          <a:lstStyle/>
          <a:p>
            <a:pPr algn="ctr"/>
            <a:r>
              <a:rPr lang="en-US" b="1" dirty="0" smtClean="0">
                <a:solidFill>
                  <a:srgbClr val="FFFF00"/>
                </a:solidFill>
              </a:rPr>
              <a:t>HTML Basic tags</a:t>
            </a:r>
            <a:endParaRPr lang="en-US" b="1" dirty="0">
              <a:solidFill>
                <a:srgbClr val="FFFF00"/>
              </a:solidFill>
            </a:endParaRPr>
          </a:p>
        </p:txBody>
      </p:sp>
      <p:sp>
        <p:nvSpPr>
          <p:cNvPr id="4" name="Content Placeholder 2"/>
          <p:cNvSpPr>
            <a:spLocks noGrp="1"/>
          </p:cNvSpPr>
          <p:nvPr>
            <p:ph idx="1"/>
          </p:nvPr>
        </p:nvSpPr>
        <p:spPr>
          <a:xfrm>
            <a:off x="195611" y="625881"/>
            <a:ext cx="2474851" cy="5316582"/>
          </a:xfrm>
        </p:spPr>
        <p:txBody>
          <a:bodyPr>
            <a:noAutofit/>
          </a:bodyPr>
          <a:lstStyle/>
          <a:p>
            <a:pPr>
              <a:lnSpc>
                <a:spcPct val="100000"/>
              </a:lnSpc>
              <a:spcBef>
                <a:spcPts val="0"/>
              </a:spcBef>
              <a:spcAft>
                <a:spcPts val="1800"/>
              </a:spcAft>
              <a:buClr>
                <a:schemeClr val="accent5"/>
              </a:buClr>
              <a:buSzPct val="150000"/>
            </a:pPr>
            <a:r>
              <a:rPr lang="en-US" altLang="en-US" sz="2800" dirty="0" smtClean="0"/>
              <a:t>&lt;b&gt;</a:t>
            </a:r>
          </a:p>
          <a:p>
            <a:pPr>
              <a:lnSpc>
                <a:spcPct val="100000"/>
              </a:lnSpc>
              <a:spcBef>
                <a:spcPts val="0"/>
              </a:spcBef>
              <a:spcAft>
                <a:spcPts val="1800"/>
              </a:spcAft>
              <a:buClr>
                <a:schemeClr val="accent5"/>
              </a:buClr>
              <a:buSzPct val="150000"/>
            </a:pPr>
            <a:r>
              <a:rPr lang="en-US" altLang="en-US" sz="2800" dirty="0" smtClean="0"/>
              <a:t>&lt;</a:t>
            </a:r>
            <a:r>
              <a:rPr lang="en-US" altLang="en-US" sz="2800" dirty="0" err="1" smtClean="0"/>
              <a:t>i</a:t>
            </a:r>
            <a:r>
              <a:rPr lang="en-US" altLang="en-US" sz="2800" dirty="0" smtClean="0"/>
              <a:t>&gt;</a:t>
            </a:r>
          </a:p>
          <a:p>
            <a:pPr>
              <a:lnSpc>
                <a:spcPct val="100000"/>
              </a:lnSpc>
              <a:spcBef>
                <a:spcPts val="0"/>
              </a:spcBef>
              <a:spcAft>
                <a:spcPts val="1800"/>
              </a:spcAft>
              <a:buClr>
                <a:schemeClr val="accent5"/>
              </a:buClr>
              <a:buSzPct val="150000"/>
            </a:pPr>
            <a:r>
              <a:rPr lang="en-US" altLang="en-US" sz="2800" dirty="0" smtClean="0"/>
              <a:t>&lt;center&gt;</a:t>
            </a:r>
          </a:p>
          <a:p>
            <a:pPr>
              <a:lnSpc>
                <a:spcPct val="100000"/>
              </a:lnSpc>
              <a:spcBef>
                <a:spcPts val="0"/>
              </a:spcBef>
              <a:spcAft>
                <a:spcPts val="1800"/>
              </a:spcAft>
              <a:buClr>
                <a:schemeClr val="accent5"/>
              </a:buClr>
              <a:buSzPct val="150000"/>
            </a:pPr>
            <a:r>
              <a:rPr lang="en-US" altLang="en-US" sz="2800" dirty="0" smtClean="0"/>
              <a:t>&lt;u&gt;</a:t>
            </a:r>
          </a:p>
          <a:p>
            <a:pPr>
              <a:lnSpc>
                <a:spcPct val="100000"/>
              </a:lnSpc>
              <a:spcBef>
                <a:spcPts val="0"/>
              </a:spcBef>
              <a:spcAft>
                <a:spcPts val="1800"/>
              </a:spcAft>
              <a:buClr>
                <a:schemeClr val="accent5"/>
              </a:buClr>
              <a:buSzPct val="150000"/>
            </a:pPr>
            <a:r>
              <a:rPr lang="en-US" altLang="en-US" sz="2800" dirty="0" smtClean="0"/>
              <a:t>&lt;strong&gt;</a:t>
            </a:r>
          </a:p>
          <a:p>
            <a:pPr>
              <a:lnSpc>
                <a:spcPct val="100000"/>
              </a:lnSpc>
              <a:spcBef>
                <a:spcPts val="0"/>
              </a:spcBef>
              <a:spcAft>
                <a:spcPts val="1800"/>
              </a:spcAft>
              <a:buClr>
                <a:schemeClr val="accent5"/>
              </a:buClr>
              <a:buSzPct val="150000"/>
            </a:pPr>
            <a:r>
              <a:rPr lang="en-US" altLang="en-US" sz="2800" dirty="0" smtClean="0"/>
              <a:t>&lt;small&gt;</a:t>
            </a:r>
          </a:p>
          <a:p>
            <a:pPr>
              <a:lnSpc>
                <a:spcPct val="100000"/>
              </a:lnSpc>
              <a:spcBef>
                <a:spcPts val="0"/>
              </a:spcBef>
              <a:spcAft>
                <a:spcPts val="1800"/>
              </a:spcAft>
              <a:buClr>
                <a:schemeClr val="accent5"/>
              </a:buClr>
              <a:buSzPct val="150000"/>
            </a:pPr>
            <a:r>
              <a:rPr lang="en-US" altLang="en-US" sz="2800" dirty="0" smtClean="0"/>
              <a:t>&lt;big&gt;</a:t>
            </a:r>
          </a:p>
          <a:p>
            <a:pPr>
              <a:lnSpc>
                <a:spcPct val="100000"/>
              </a:lnSpc>
              <a:spcBef>
                <a:spcPts val="0"/>
              </a:spcBef>
              <a:spcAft>
                <a:spcPts val="1800"/>
              </a:spcAft>
              <a:buClr>
                <a:schemeClr val="accent5"/>
              </a:buClr>
              <a:buSzPct val="150000"/>
            </a:pPr>
            <a:r>
              <a:rPr lang="en-US" altLang="en-US" sz="2800" dirty="0" smtClean="0"/>
              <a:t>&lt;sup&gt;</a:t>
            </a:r>
          </a:p>
          <a:p>
            <a:pPr>
              <a:lnSpc>
                <a:spcPct val="100000"/>
              </a:lnSpc>
              <a:spcBef>
                <a:spcPts val="0"/>
              </a:spcBef>
              <a:spcAft>
                <a:spcPts val="1800"/>
              </a:spcAft>
              <a:buClr>
                <a:schemeClr val="accent5"/>
              </a:buClr>
              <a:buSzPct val="150000"/>
            </a:pPr>
            <a:r>
              <a:rPr lang="en-US" altLang="en-US" sz="2800" dirty="0" smtClean="0"/>
              <a:t>&lt;sub&gt;</a:t>
            </a:r>
            <a:endParaRPr lang="en-US" altLang="en-US" sz="2800" dirty="0"/>
          </a:p>
        </p:txBody>
      </p:sp>
      <p:sp>
        <p:nvSpPr>
          <p:cNvPr id="6" name="Content Placeholder 2"/>
          <p:cNvSpPr txBox="1">
            <a:spLocks/>
          </p:cNvSpPr>
          <p:nvPr/>
        </p:nvSpPr>
        <p:spPr>
          <a:xfrm>
            <a:off x="2508068" y="1267097"/>
            <a:ext cx="2050868" cy="53165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nSpc>
                <a:spcPct val="100000"/>
              </a:lnSpc>
              <a:spcBef>
                <a:spcPts val="0"/>
              </a:spcBef>
              <a:spcAft>
                <a:spcPts val="1800"/>
              </a:spcAft>
              <a:buClr>
                <a:schemeClr val="accent5"/>
              </a:buClr>
              <a:buSzPct val="150000"/>
            </a:pPr>
            <a:endParaRPr lang="en-US" altLang="en-US" sz="2400" dirty="0"/>
          </a:p>
        </p:txBody>
      </p:sp>
      <p:sp>
        <p:nvSpPr>
          <p:cNvPr id="7" name="Content Placeholder 2"/>
          <p:cNvSpPr txBox="1">
            <a:spLocks/>
          </p:cNvSpPr>
          <p:nvPr/>
        </p:nvSpPr>
        <p:spPr>
          <a:xfrm>
            <a:off x="2706583" y="1267097"/>
            <a:ext cx="3049976" cy="53165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nSpc>
                <a:spcPct val="100000"/>
              </a:lnSpc>
              <a:spcBef>
                <a:spcPts val="0"/>
              </a:spcBef>
              <a:spcAft>
                <a:spcPts val="1800"/>
              </a:spcAft>
              <a:buClr>
                <a:schemeClr val="accent5"/>
              </a:buClr>
              <a:buSzPct val="150000"/>
            </a:pPr>
            <a:r>
              <a:rPr lang="en-US" altLang="en-US" sz="2800" dirty="0" smtClean="0"/>
              <a:t>&lt;</a:t>
            </a:r>
            <a:r>
              <a:rPr lang="en-US" altLang="en-US" sz="2800" dirty="0"/>
              <a:t>p</a:t>
            </a:r>
            <a:r>
              <a:rPr lang="en-US" altLang="en-US" sz="2800" dirty="0" smtClean="0"/>
              <a:t>&gt;</a:t>
            </a:r>
          </a:p>
          <a:p>
            <a:pPr>
              <a:lnSpc>
                <a:spcPct val="100000"/>
              </a:lnSpc>
              <a:spcBef>
                <a:spcPts val="0"/>
              </a:spcBef>
              <a:spcAft>
                <a:spcPts val="1800"/>
              </a:spcAft>
              <a:buClr>
                <a:schemeClr val="accent5"/>
              </a:buClr>
              <a:buSzPct val="150000"/>
            </a:pPr>
            <a:r>
              <a:rPr lang="en-US" altLang="en-US" sz="2800" dirty="0" smtClean="0"/>
              <a:t>&lt;pre&gt;</a:t>
            </a:r>
          </a:p>
          <a:p>
            <a:pPr>
              <a:lnSpc>
                <a:spcPct val="100000"/>
              </a:lnSpc>
              <a:spcBef>
                <a:spcPts val="0"/>
              </a:spcBef>
              <a:spcAft>
                <a:spcPts val="1800"/>
              </a:spcAft>
              <a:buClr>
                <a:schemeClr val="accent5"/>
              </a:buClr>
              <a:buSzPct val="150000"/>
            </a:pPr>
            <a:r>
              <a:rPr lang="en-US" altLang="en-US" sz="2800" dirty="0" smtClean="0"/>
              <a:t>&lt;h1&gt;….&lt;h6&gt;</a:t>
            </a:r>
          </a:p>
          <a:p>
            <a:pPr>
              <a:lnSpc>
                <a:spcPct val="100000"/>
              </a:lnSpc>
              <a:spcBef>
                <a:spcPts val="0"/>
              </a:spcBef>
              <a:spcAft>
                <a:spcPts val="1800"/>
              </a:spcAft>
              <a:buClr>
                <a:schemeClr val="accent5"/>
              </a:buClr>
              <a:buSzPct val="150000"/>
            </a:pPr>
            <a:r>
              <a:rPr lang="en-US" altLang="en-US" sz="2800" dirty="0" smtClean="0"/>
              <a:t>&lt;</a:t>
            </a:r>
            <a:r>
              <a:rPr lang="en-US" altLang="en-US" sz="2800" dirty="0" err="1" smtClean="0"/>
              <a:t>hr</a:t>
            </a:r>
            <a:r>
              <a:rPr lang="en-US" altLang="en-US" sz="2800" dirty="0" smtClean="0"/>
              <a:t>&gt;</a:t>
            </a:r>
          </a:p>
          <a:p>
            <a:pPr>
              <a:lnSpc>
                <a:spcPct val="100000"/>
              </a:lnSpc>
              <a:spcBef>
                <a:spcPts val="0"/>
              </a:spcBef>
              <a:spcAft>
                <a:spcPts val="1800"/>
              </a:spcAft>
              <a:buClr>
                <a:schemeClr val="accent5"/>
              </a:buClr>
              <a:buSzPct val="150000"/>
            </a:pPr>
            <a:r>
              <a:rPr lang="en-US" altLang="en-US" sz="2800" dirty="0" smtClean="0"/>
              <a:t>&lt;br&gt;</a:t>
            </a:r>
          </a:p>
          <a:p>
            <a:pPr>
              <a:lnSpc>
                <a:spcPct val="100000"/>
              </a:lnSpc>
              <a:spcBef>
                <a:spcPts val="0"/>
              </a:spcBef>
              <a:spcAft>
                <a:spcPts val="1800"/>
              </a:spcAft>
              <a:buClr>
                <a:schemeClr val="accent5"/>
              </a:buClr>
              <a:buSzPct val="150000"/>
            </a:pPr>
            <a:r>
              <a:rPr lang="en-US" altLang="en-US" sz="2800" dirty="0" smtClean="0"/>
              <a:t>&lt;em&gt;</a:t>
            </a:r>
          </a:p>
          <a:p>
            <a:pPr>
              <a:lnSpc>
                <a:spcPct val="100000"/>
              </a:lnSpc>
              <a:spcBef>
                <a:spcPts val="0"/>
              </a:spcBef>
              <a:spcAft>
                <a:spcPts val="1800"/>
              </a:spcAft>
              <a:buClr>
                <a:schemeClr val="accent5"/>
              </a:buClr>
              <a:buSzPct val="150000"/>
            </a:pPr>
            <a:r>
              <a:rPr lang="en-IN" sz="2400" dirty="0"/>
              <a:t>&lt;blockquote&gt;</a:t>
            </a:r>
            <a:endParaRPr lang="en-US" altLang="en-US" sz="2400" dirty="0" smtClean="0"/>
          </a:p>
        </p:txBody>
      </p:sp>
      <p:sp>
        <p:nvSpPr>
          <p:cNvPr id="8" name="Content Placeholder 2"/>
          <p:cNvSpPr txBox="1">
            <a:spLocks/>
          </p:cNvSpPr>
          <p:nvPr/>
        </p:nvSpPr>
        <p:spPr>
          <a:xfrm>
            <a:off x="5792680" y="1204262"/>
            <a:ext cx="3391991" cy="486584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nSpc>
                <a:spcPct val="100000"/>
              </a:lnSpc>
              <a:spcBef>
                <a:spcPts val="0"/>
              </a:spcBef>
              <a:spcAft>
                <a:spcPts val="1800"/>
              </a:spcAft>
              <a:buClr>
                <a:schemeClr val="accent5"/>
              </a:buClr>
              <a:buSzPct val="150000"/>
            </a:pPr>
            <a:r>
              <a:rPr lang="en-US" altLang="en-US" sz="2800" dirty="0" smtClean="0"/>
              <a:t>&lt;a&gt; (hyper link)</a:t>
            </a:r>
          </a:p>
          <a:p>
            <a:pPr>
              <a:lnSpc>
                <a:spcPct val="100000"/>
              </a:lnSpc>
              <a:spcBef>
                <a:spcPts val="0"/>
              </a:spcBef>
              <a:spcAft>
                <a:spcPts val="1800"/>
              </a:spcAft>
              <a:buClr>
                <a:schemeClr val="accent5"/>
              </a:buClr>
              <a:buSzPct val="150000"/>
            </a:pPr>
            <a:r>
              <a:rPr lang="en-US" altLang="en-US" sz="2800" dirty="0" smtClean="0"/>
              <a:t>&lt;</a:t>
            </a:r>
            <a:r>
              <a:rPr lang="en-US" altLang="en-US" sz="2800" dirty="0" err="1" smtClean="0"/>
              <a:t>img</a:t>
            </a:r>
            <a:r>
              <a:rPr lang="en-US" altLang="en-US" sz="2800" dirty="0" smtClean="0"/>
              <a:t>&gt;</a:t>
            </a:r>
          </a:p>
          <a:p>
            <a:pPr>
              <a:lnSpc>
                <a:spcPct val="100000"/>
              </a:lnSpc>
              <a:spcBef>
                <a:spcPts val="0"/>
              </a:spcBef>
              <a:spcAft>
                <a:spcPts val="1800"/>
              </a:spcAft>
              <a:buClr>
                <a:schemeClr val="accent5"/>
              </a:buClr>
              <a:buSzPct val="150000"/>
            </a:pPr>
            <a:r>
              <a:rPr lang="en-US" altLang="en-US" sz="2800" dirty="0" smtClean="0"/>
              <a:t>&lt;marquee&gt;</a:t>
            </a:r>
          </a:p>
          <a:p>
            <a:pPr>
              <a:lnSpc>
                <a:spcPct val="100000"/>
              </a:lnSpc>
              <a:spcBef>
                <a:spcPts val="0"/>
              </a:spcBef>
              <a:spcAft>
                <a:spcPts val="1800"/>
              </a:spcAft>
              <a:buClr>
                <a:schemeClr val="accent5"/>
              </a:buClr>
              <a:buSzPct val="150000"/>
            </a:pPr>
            <a:r>
              <a:rPr lang="en-US" altLang="en-US" sz="2800" dirty="0" smtClean="0"/>
              <a:t>&lt;font&gt;</a:t>
            </a:r>
          </a:p>
          <a:p>
            <a:pPr>
              <a:lnSpc>
                <a:spcPct val="100000"/>
              </a:lnSpc>
              <a:spcBef>
                <a:spcPts val="0"/>
              </a:spcBef>
              <a:spcAft>
                <a:spcPts val="1800"/>
              </a:spcAft>
              <a:buClr>
                <a:schemeClr val="accent5"/>
              </a:buClr>
              <a:buSzPct val="150000"/>
            </a:pPr>
            <a:r>
              <a:rPr lang="en-US" altLang="en-US" sz="2800" dirty="0" smtClean="0"/>
              <a:t>&lt;meta&gt;</a:t>
            </a:r>
          </a:p>
          <a:p>
            <a:pPr>
              <a:lnSpc>
                <a:spcPct val="100000"/>
              </a:lnSpc>
              <a:spcBef>
                <a:spcPts val="0"/>
              </a:spcBef>
              <a:spcAft>
                <a:spcPts val="1800"/>
              </a:spcAft>
              <a:buClr>
                <a:schemeClr val="accent5"/>
              </a:buClr>
              <a:buSzPct val="150000"/>
            </a:pPr>
            <a:r>
              <a:rPr lang="en-US" altLang="en-US" sz="2800" dirty="0" smtClean="0"/>
              <a:t>&lt;div&gt;</a:t>
            </a:r>
          </a:p>
          <a:p>
            <a:pPr>
              <a:lnSpc>
                <a:spcPct val="100000"/>
              </a:lnSpc>
              <a:spcBef>
                <a:spcPts val="0"/>
              </a:spcBef>
              <a:spcAft>
                <a:spcPts val="1800"/>
              </a:spcAft>
              <a:buClr>
                <a:schemeClr val="accent5"/>
              </a:buClr>
              <a:buSzPct val="150000"/>
            </a:pPr>
            <a:r>
              <a:rPr lang="en-US" altLang="en-US" sz="2800" dirty="0" smtClean="0"/>
              <a:t>&lt;span&gt;</a:t>
            </a:r>
          </a:p>
          <a:p>
            <a:pPr>
              <a:lnSpc>
                <a:spcPct val="100000"/>
              </a:lnSpc>
              <a:spcBef>
                <a:spcPts val="0"/>
              </a:spcBef>
              <a:spcAft>
                <a:spcPts val="1800"/>
              </a:spcAft>
              <a:buClr>
                <a:schemeClr val="accent5"/>
              </a:buClr>
              <a:buSzPct val="150000"/>
            </a:pPr>
            <a:r>
              <a:rPr lang="en-US" sz="2800" b="1" dirty="0">
                <a:effectLst/>
              </a:rPr>
              <a:t>&amp;</a:t>
            </a:r>
            <a:r>
              <a:rPr lang="en-US" sz="2800" b="1" dirty="0" err="1">
                <a:effectLst/>
              </a:rPr>
              <a:t>nbsp</a:t>
            </a:r>
            <a:r>
              <a:rPr lang="en-US" sz="2800" dirty="0" smtClean="0">
                <a:effectLst/>
              </a:rPr>
              <a:t>; (non-breaking space)</a:t>
            </a:r>
            <a:endParaRPr lang="en-US" altLang="en-US" sz="2800" dirty="0" smtClean="0"/>
          </a:p>
          <a:p>
            <a:pPr>
              <a:lnSpc>
                <a:spcPct val="100000"/>
              </a:lnSpc>
              <a:spcBef>
                <a:spcPts val="0"/>
              </a:spcBef>
              <a:spcAft>
                <a:spcPts val="1800"/>
              </a:spcAft>
              <a:buClr>
                <a:schemeClr val="accent5"/>
              </a:buClr>
              <a:buSzPct val="150000"/>
            </a:pPr>
            <a:endParaRPr lang="en-US" altLang="en-US" sz="2400" dirty="0" smtClean="0"/>
          </a:p>
          <a:p>
            <a:pPr>
              <a:lnSpc>
                <a:spcPct val="100000"/>
              </a:lnSpc>
              <a:spcBef>
                <a:spcPts val="0"/>
              </a:spcBef>
              <a:spcAft>
                <a:spcPts val="1800"/>
              </a:spcAft>
              <a:buClr>
                <a:schemeClr val="accent5"/>
              </a:buClr>
              <a:buSzPct val="150000"/>
            </a:pPr>
            <a:endParaRPr lang="en-US" altLang="en-US" sz="2400" dirty="0" smtClean="0"/>
          </a:p>
        </p:txBody>
      </p:sp>
      <p:sp>
        <p:nvSpPr>
          <p:cNvPr id="9" name="Content Placeholder 2"/>
          <p:cNvSpPr txBox="1">
            <a:spLocks/>
          </p:cNvSpPr>
          <p:nvPr/>
        </p:nvSpPr>
        <p:spPr>
          <a:xfrm>
            <a:off x="9377150" y="978895"/>
            <a:ext cx="2499658" cy="53165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Style</a:t>
            </a:r>
          </a:p>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Lists</a:t>
            </a:r>
          </a:p>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Tables</a:t>
            </a:r>
          </a:p>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Forms</a:t>
            </a:r>
          </a:p>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Frames</a:t>
            </a:r>
          </a:p>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CSS</a:t>
            </a:r>
          </a:p>
          <a:p>
            <a:pPr>
              <a:lnSpc>
                <a:spcPct val="100000"/>
              </a:lnSpc>
              <a:spcBef>
                <a:spcPts val="0"/>
              </a:spcBef>
              <a:spcAft>
                <a:spcPts val="1800"/>
              </a:spcAft>
              <a:buClr>
                <a:schemeClr val="accent5"/>
              </a:buClr>
              <a:buSzPct val="150000"/>
            </a:pPr>
            <a:endParaRPr lang="en-US" altLang="en-US" sz="2400" dirty="0" smtClean="0"/>
          </a:p>
        </p:txBody>
      </p:sp>
    </p:spTree>
    <p:extLst>
      <p:ext uri="{BB962C8B-B14F-4D97-AF65-F5344CB8AC3E}">
        <p14:creationId xmlns="" xmlns:p14="http://schemas.microsoft.com/office/powerpoint/2010/main" val="249004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9977" y="222069"/>
            <a:ext cx="8739052" cy="646331"/>
          </a:xfrm>
          <a:prstGeom prst="rect">
            <a:avLst/>
          </a:prstGeom>
          <a:noFill/>
        </p:spPr>
        <p:txBody>
          <a:bodyPr wrap="square" rtlCol="0">
            <a:spAutoFit/>
          </a:bodyPr>
          <a:lstStyle/>
          <a:p>
            <a:pPr algn="ctr"/>
            <a:r>
              <a:rPr lang="en-US" sz="3600" dirty="0" smtClean="0">
                <a:solidFill>
                  <a:srgbClr val="FFFF00"/>
                </a:solidFill>
              </a:rPr>
              <a:t>FORMS</a:t>
            </a:r>
            <a:endParaRPr lang="en-IN" sz="3600" dirty="0"/>
          </a:p>
        </p:txBody>
      </p:sp>
      <p:sp>
        <p:nvSpPr>
          <p:cNvPr id="7" name="Content Placeholder 2"/>
          <p:cNvSpPr txBox="1">
            <a:spLocks/>
          </p:cNvSpPr>
          <p:nvPr/>
        </p:nvSpPr>
        <p:spPr>
          <a:xfrm>
            <a:off x="307657" y="1100099"/>
            <a:ext cx="11385579" cy="52000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en-US" sz="2800" dirty="0"/>
          </a:p>
        </p:txBody>
      </p:sp>
      <p:sp>
        <p:nvSpPr>
          <p:cNvPr id="5" name="Content Placeholder 2"/>
          <p:cNvSpPr>
            <a:spLocks noGrp="1"/>
          </p:cNvSpPr>
          <p:nvPr>
            <p:ph idx="1"/>
          </p:nvPr>
        </p:nvSpPr>
        <p:spPr>
          <a:xfrm>
            <a:off x="184727" y="997527"/>
            <a:ext cx="11674764" cy="5597237"/>
          </a:xfrm>
        </p:spPr>
        <p:txBody>
          <a:bodyPr>
            <a:noAutofit/>
          </a:bodyPr>
          <a:lstStyle/>
          <a:p>
            <a:r>
              <a:rPr lang="en-US" dirty="0">
                <a:effectLst/>
              </a:rPr>
              <a:t>An </a:t>
            </a:r>
            <a:r>
              <a:rPr lang="en-US" b="1" dirty="0">
                <a:effectLst/>
              </a:rPr>
              <a:t>HTML form</a:t>
            </a:r>
            <a:r>
              <a:rPr lang="en-US" dirty="0">
                <a:effectLst/>
              </a:rPr>
              <a:t> is </a:t>
            </a:r>
            <a:r>
              <a:rPr lang="en-US" i="1" dirty="0">
                <a:effectLst/>
              </a:rPr>
              <a:t>a section of a document</a:t>
            </a:r>
            <a:r>
              <a:rPr lang="en-US" dirty="0">
                <a:effectLst/>
              </a:rPr>
              <a:t> which contains controls such as text fields, password fields, checkboxes, radio buttons, submit button, menus etc.</a:t>
            </a:r>
          </a:p>
          <a:p>
            <a:r>
              <a:rPr lang="en-US" dirty="0">
                <a:effectLst/>
              </a:rPr>
              <a:t>An HTML form facilitates the user to enter data that is to be sent to the server for processing such as name, email address, password, phone number, etc. .</a:t>
            </a:r>
          </a:p>
          <a:p>
            <a:pPr marL="342900" lvl="1" indent="-342900"/>
            <a:endParaRPr lang="en-US" sz="2400" spc="160" dirty="0"/>
          </a:p>
        </p:txBody>
      </p:sp>
      <p:graphicFrame>
        <p:nvGraphicFramePr>
          <p:cNvPr id="3" name="Table 2"/>
          <p:cNvGraphicFramePr>
            <a:graphicFrameLocks noGrp="1"/>
          </p:cNvGraphicFramePr>
          <p:nvPr>
            <p:extLst>
              <p:ext uri="{D42A27DB-BD31-4B8C-83A1-F6EECF244321}">
                <p14:modId xmlns="" xmlns:p14="http://schemas.microsoft.com/office/powerpoint/2010/main" val="3702799298"/>
              </p:ext>
            </p:extLst>
          </p:nvPr>
        </p:nvGraphicFramePr>
        <p:xfrm>
          <a:off x="307657" y="2699657"/>
          <a:ext cx="10459878" cy="4097978"/>
        </p:xfrm>
        <a:graphic>
          <a:graphicData uri="http://schemas.openxmlformats.org/drawingml/2006/table">
            <a:tbl>
              <a:tblPr/>
              <a:tblGrid>
                <a:gridCol w="2025501">
                  <a:extLst>
                    <a:ext uri="{9D8B030D-6E8A-4147-A177-3AD203B41FA5}">
                      <a16:colId xmlns:a16="http://schemas.microsoft.com/office/drawing/2014/main" xmlns="" val="20000"/>
                    </a:ext>
                  </a:extLst>
                </a:gridCol>
                <a:gridCol w="8434377">
                  <a:extLst>
                    <a:ext uri="{9D8B030D-6E8A-4147-A177-3AD203B41FA5}">
                      <a16:colId xmlns:a16="http://schemas.microsoft.com/office/drawing/2014/main" xmlns="" val="20001"/>
                    </a:ext>
                  </a:extLst>
                </a:gridCol>
              </a:tblGrid>
              <a:tr h="465698">
                <a:tc>
                  <a:txBody>
                    <a:bodyPr/>
                    <a:lstStyle/>
                    <a:p>
                      <a:pPr algn="ctr" fontAlgn="t"/>
                      <a:r>
                        <a:rPr lang="en-US" sz="1600" dirty="0">
                          <a:solidFill>
                            <a:srgbClr val="000000"/>
                          </a:solidFill>
                          <a:effectLst/>
                          <a:latin typeface="times new roman" panose="02020603050405020304" pitchFamily="18" charset="0"/>
                        </a:rPr>
                        <a:t>Tag</a:t>
                      </a:r>
                    </a:p>
                  </a:txBody>
                  <a:tcPr marL="75525" marR="75525" marT="75525" marB="75525">
                    <a:lnL w="9525" cap="flat" cmpd="sng" algn="ctr">
                      <a:solidFill>
                        <a:srgbClr val="4080CC"/>
                      </a:solidFill>
                      <a:prstDash val="solid"/>
                      <a:round/>
                      <a:headEnd type="none" w="med" len="med"/>
                      <a:tailEnd type="none" w="med" len="med"/>
                    </a:lnL>
                    <a:lnR w="9525" cap="flat" cmpd="sng" algn="ctr">
                      <a:solidFill>
                        <a:srgbClr val="4080CC"/>
                      </a:solidFill>
                      <a:prstDash val="solid"/>
                      <a:round/>
                      <a:headEnd type="none" w="med" len="med"/>
                      <a:tailEnd type="none" w="med" len="med"/>
                    </a:lnR>
                    <a:lnT w="9525" cap="flat" cmpd="sng" algn="ctr">
                      <a:solidFill>
                        <a:srgbClr val="4080C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ctr" fontAlgn="t"/>
                      <a:r>
                        <a:rPr lang="en-US" sz="1600" dirty="0">
                          <a:solidFill>
                            <a:srgbClr val="000000"/>
                          </a:solidFill>
                          <a:effectLst/>
                          <a:latin typeface="times new roman" panose="02020603050405020304" pitchFamily="18" charset="0"/>
                        </a:rPr>
                        <a:t>Description</a:t>
                      </a:r>
                    </a:p>
                  </a:txBody>
                  <a:tcPr marL="75525" marR="75525" marT="75525" marB="75525">
                    <a:lnL w="9525" cap="flat" cmpd="sng" algn="ctr">
                      <a:solidFill>
                        <a:srgbClr val="4080CC"/>
                      </a:solidFill>
                      <a:prstDash val="solid"/>
                      <a:round/>
                      <a:headEnd type="none" w="med" len="med"/>
                      <a:tailEnd type="none" w="med" len="med"/>
                    </a:lnL>
                    <a:lnR w="9525" cap="flat" cmpd="sng" algn="ctr">
                      <a:solidFill>
                        <a:srgbClr val="4080CC"/>
                      </a:solidFill>
                      <a:prstDash val="solid"/>
                      <a:round/>
                      <a:headEnd type="none" w="med" len="med"/>
                      <a:tailEnd type="none" w="med" len="med"/>
                    </a:lnR>
                    <a:lnT w="9525" cap="flat" cmpd="sng" algn="ctr">
                      <a:solidFill>
                        <a:srgbClr val="4080C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10000"/>
                  </a:ext>
                </a:extLst>
              </a:tr>
              <a:tr h="363228">
                <a:tc>
                  <a:txBody>
                    <a:bodyPr/>
                    <a:lstStyle/>
                    <a:p>
                      <a:pPr algn="l" fontAlgn="t"/>
                      <a:r>
                        <a:rPr lang="en-US" sz="1600" dirty="0">
                          <a:solidFill>
                            <a:srgbClr val="000000"/>
                          </a:solidFill>
                          <a:effectLst/>
                          <a:latin typeface="verdana" panose="020B0604030504040204" pitchFamily="34" charset="0"/>
                        </a:rPr>
                        <a:t>&lt;form&gt;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a:solidFill>
                            <a:srgbClr val="000000"/>
                          </a:solidFill>
                          <a:effectLst/>
                          <a:latin typeface="verdana" panose="020B0604030504040204" pitchFamily="34" charset="0"/>
                        </a:rPr>
                        <a:t>It defines an HTML form to enter inputs by the used side.</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363228">
                <a:tc>
                  <a:txBody>
                    <a:bodyPr/>
                    <a:lstStyle/>
                    <a:p>
                      <a:pPr algn="l" fontAlgn="t"/>
                      <a:r>
                        <a:rPr lang="en-US" sz="1600" dirty="0">
                          <a:solidFill>
                            <a:srgbClr val="000000"/>
                          </a:solidFill>
                          <a:effectLst/>
                          <a:latin typeface="verdana" panose="020B0604030504040204" pitchFamily="34" charset="0"/>
                        </a:rPr>
                        <a:t>&lt;input&gt;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a:solidFill>
                            <a:srgbClr val="000000"/>
                          </a:solidFill>
                          <a:effectLst/>
                          <a:latin typeface="verdana" panose="020B0604030504040204" pitchFamily="34" charset="0"/>
                        </a:rPr>
                        <a:t>It defines an input control.</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0002"/>
                  </a:ext>
                </a:extLst>
              </a:tr>
              <a:tr h="363228">
                <a:tc>
                  <a:txBody>
                    <a:bodyPr/>
                    <a:lstStyle/>
                    <a:p>
                      <a:pPr algn="l" fontAlgn="t"/>
                      <a:r>
                        <a:rPr lang="en-US" sz="1600" dirty="0">
                          <a:solidFill>
                            <a:srgbClr val="000000"/>
                          </a:solidFill>
                          <a:effectLst/>
                          <a:latin typeface="verdana" panose="020B0604030504040204" pitchFamily="34" charset="0"/>
                        </a:rPr>
                        <a:t>&lt;</a:t>
                      </a:r>
                      <a:r>
                        <a:rPr lang="en-US" sz="1600" dirty="0" err="1">
                          <a:solidFill>
                            <a:srgbClr val="000000"/>
                          </a:solidFill>
                          <a:effectLst/>
                          <a:latin typeface="verdana" panose="020B0604030504040204" pitchFamily="34" charset="0"/>
                        </a:rPr>
                        <a:t>textarea</a:t>
                      </a:r>
                      <a:r>
                        <a:rPr lang="en-US" sz="1600" dirty="0">
                          <a:solidFill>
                            <a:srgbClr val="000000"/>
                          </a:solidFill>
                          <a:effectLst/>
                          <a:latin typeface="verdana" panose="020B0604030504040204" pitchFamily="34" charset="0"/>
                        </a:rPr>
                        <a:t>&gt;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defines a multi-line input control.</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363228">
                <a:tc>
                  <a:txBody>
                    <a:bodyPr/>
                    <a:lstStyle/>
                    <a:p>
                      <a:pPr algn="l" fontAlgn="t"/>
                      <a:r>
                        <a:rPr lang="en-US" sz="1600" dirty="0">
                          <a:solidFill>
                            <a:srgbClr val="000000"/>
                          </a:solidFill>
                          <a:effectLst/>
                          <a:latin typeface="verdana" panose="020B0604030504040204" pitchFamily="34" charset="0"/>
                        </a:rPr>
                        <a:t>&lt;label&gt;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dirty="0">
                          <a:solidFill>
                            <a:srgbClr val="000000"/>
                          </a:solidFill>
                          <a:effectLst/>
                          <a:latin typeface="verdana" panose="020B0604030504040204" pitchFamily="34" charset="0"/>
                        </a:rPr>
                        <a:t>It defines a label for an input element.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0004"/>
                  </a:ext>
                </a:extLst>
              </a:tr>
              <a:tr h="363228">
                <a:tc>
                  <a:txBody>
                    <a:bodyPr/>
                    <a:lstStyle/>
                    <a:p>
                      <a:pPr algn="l" fontAlgn="t"/>
                      <a:r>
                        <a:rPr lang="en-US" sz="1600" dirty="0">
                          <a:solidFill>
                            <a:srgbClr val="000000"/>
                          </a:solidFill>
                          <a:effectLst/>
                          <a:latin typeface="verdana" panose="020B0604030504040204" pitchFamily="34" charset="0"/>
                        </a:rPr>
                        <a:t>&lt;</a:t>
                      </a:r>
                      <a:r>
                        <a:rPr lang="en-US" sz="1600" dirty="0" err="1">
                          <a:solidFill>
                            <a:srgbClr val="000000"/>
                          </a:solidFill>
                          <a:effectLst/>
                          <a:latin typeface="verdana" panose="020B0604030504040204" pitchFamily="34" charset="0"/>
                        </a:rPr>
                        <a:t>fieldset</a:t>
                      </a:r>
                      <a:r>
                        <a:rPr lang="en-US" sz="1600" dirty="0">
                          <a:solidFill>
                            <a:srgbClr val="000000"/>
                          </a:solidFill>
                          <a:effectLst/>
                          <a:latin typeface="verdana" panose="020B0604030504040204" pitchFamily="34" charset="0"/>
                        </a:rPr>
                        <a:t>&gt;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groups the related element in a form.</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363228">
                <a:tc>
                  <a:txBody>
                    <a:bodyPr/>
                    <a:lstStyle/>
                    <a:p>
                      <a:pPr algn="l" fontAlgn="t"/>
                      <a:r>
                        <a:rPr lang="en-US" sz="1600">
                          <a:solidFill>
                            <a:srgbClr val="000000"/>
                          </a:solidFill>
                          <a:effectLst/>
                          <a:latin typeface="verdana" panose="020B0604030504040204" pitchFamily="34" charset="0"/>
                        </a:rPr>
                        <a:t>&lt;legend&gt;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dirty="0">
                          <a:solidFill>
                            <a:srgbClr val="000000"/>
                          </a:solidFill>
                          <a:effectLst/>
                          <a:latin typeface="verdana" panose="020B0604030504040204" pitchFamily="34" charset="0"/>
                        </a:rPr>
                        <a:t>It defines a caption for a &lt;</a:t>
                      </a:r>
                      <a:r>
                        <a:rPr lang="en-US" sz="1600" dirty="0" err="1">
                          <a:solidFill>
                            <a:srgbClr val="000000"/>
                          </a:solidFill>
                          <a:effectLst/>
                          <a:latin typeface="verdana" panose="020B0604030504040204" pitchFamily="34" charset="0"/>
                        </a:rPr>
                        <a:t>fieldset</a:t>
                      </a:r>
                      <a:r>
                        <a:rPr lang="en-US" sz="1600" dirty="0">
                          <a:solidFill>
                            <a:srgbClr val="000000"/>
                          </a:solidFill>
                          <a:effectLst/>
                          <a:latin typeface="verdana" panose="020B0604030504040204" pitchFamily="34" charset="0"/>
                        </a:rPr>
                        <a:t>&gt; element.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0006"/>
                  </a:ext>
                </a:extLst>
              </a:tr>
              <a:tr h="363228">
                <a:tc>
                  <a:txBody>
                    <a:bodyPr/>
                    <a:lstStyle/>
                    <a:p>
                      <a:pPr algn="l" fontAlgn="t"/>
                      <a:r>
                        <a:rPr lang="en-US" sz="1600">
                          <a:solidFill>
                            <a:srgbClr val="000000"/>
                          </a:solidFill>
                          <a:effectLst/>
                          <a:latin typeface="verdana" panose="020B0604030504040204" pitchFamily="34" charset="0"/>
                        </a:rPr>
                        <a:t>&lt;select&gt;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defines a drop-down list.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0007"/>
                  </a:ext>
                </a:extLst>
              </a:tr>
              <a:tr h="363228">
                <a:tc>
                  <a:txBody>
                    <a:bodyPr/>
                    <a:lstStyle/>
                    <a:p>
                      <a:pPr algn="l" fontAlgn="t"/>
                      <a:r>
                        <a:rPr lang="en-US" sz="1600">
                          <a:solidFill>
                            <a:srgbClr val="000000"/>
                          </a:solidFill>
                          <a:effectLst/>
                          <a:latin typeface="verdana" panose="020B0604030504040204" pitchFamily="34" charset="0"/>
                        </a:rPr>
                        <a:t>&lt;optgroup&gt;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dirty="0">
                          <a:solidFill>
                            <a:srgbClr val="000000"/>
                          </a:solidFill>
                          <a:effectLst/>
                          <a:latin typeface="verdana" panose="020B0604030504040204" pitchFamily="34" charset="0"/>
                        </a:rPr>
                        <a:t>It defines a group of related options in a drop-down list.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0008"/>
                  </a:ext>
                </a:extLst>
              </a:tr>
              <a:tr h="363228">
                <a:tc>
                  <a:txBody>
                    <a:bodyPr/>
                    <a:lstStyle/>
                    <a:p>
                      <a:pPr algn="l" fontAlgn="t"/>
                      <a:r>
                        <a:rPr lang="en-US" sz="1600">
                          <a:solidFill>
                            <a:srgbClr val="000000"/>
                          </a:solidFill>
                          <a:effectLst/>
                          <a:latin typeface="verdana" panose="020B0604030504040204" pitchFamily="34" charset="0"/>
                        </a:rPr>
                        <a:t>&lt;option&gt;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600" dirty="0">
                          <a:solidFill>
                            <a:srgbClr val="000000"/>
                          </a:solidFill>
                          <a:effectLst/>
                          <a:latin typeface="verdana" panose="020B0604030504040204" pitchFamily="34" charset="0"/>
                        </a:rPr>
                        <a:t>It defines an option in a drop-down list.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0009"/>
                  </a:ext>
                </a:extLst>
              </a:tr>
              <a:tr h="363228">
                <a:tc>
                  <a:txBody>
                    <a:bodyPr/>
                    <a:lstStyle/>
                    <a:p>
                      <a:pPr algn="l" fontAlgn="t"/>
                      <a:r>
                        <a:rPr lang="en-US" sz="1600" dirty="0">
                          <a:solidFill>
                            <a:srgbClr val="000000"/>
                          </a:solidFill>
                          <a:effectLst/>
                          <a:latin typeface="verdana" panose="020B0604030504040204" pitchFamily="34" charset="0"/>
                        </a:rPr>
                        <a:t>&lt;button&gt;</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600" dirty="0">
                          <a:solidFill>
                            <a:srgbClr val="000000"/>
                          </a:solidFill>
                          <a:effectLst/>
                          <a:latin typeface="verdana" panose="020B0604030504040204" pitchFamily="34" charset="0"/>
                        </a:rPr>
                        <a:t>It defines a clickable button.</a:t>
                      </a:r>
                    </a:p>
                  </a:txBody>
                  <a:tcPr marL="50350" marR="50350" marT="50350" marB="5035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10010"/>
                  </a:ext>
                </a:extLst>
              </a:tr>
            </a:tbl>
          </a:graphicData>
        </a:graphic>
      </p:graphicFrame>
    </p:spTree>
    <p:extLst>
      <p:ext uri="{BB962C8B-B14F-4D97-AF65-F5344CB8AC3E}">
        <p14:creationId xmlns="" xmlns:p14="http://schemas.microsoft.com/office/powerpoint/2010/main" val="3929866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9977" y="222069"/>
            <a:ext cx="8739052" cy="646331"/>
          </a:xfrm>
          <a:prstGeom prst="rect">
            <a:avLst/>
          </a:prstGeom>
          <a:noFill/>
        </p:spPr>
        <p:txBody>
          <a:bodyPr wrap="square" rtlCol="0">
            <a:spAutoFit/>
          </a:bodyPr>
          <a:lstStyle/>
          <a:p>
            <a:pPr algn="ctr"/>
            <a:r>
              <a:rPr lang="en-US" sz="3600" dirty="0">
                <a:solidFill>
                  <a:srgbClr val="FFFF00"/>
                </a:solidFill>
              </a:rPr>
              <a:t>Internal</a:t>
            </a:r>
            <a:r>
              <a:rPr lang="en-US" sz="3600" b="1" dirty="0"/>
              <a:t> </a:t>
            </a:r>
            <a:r>
              <a:rPr lang="en-US" sz="3600" dirty="0">
                <a:solidFill>
                  <a:srgbClr val="FFFF00"/>
                </a:solidFill>
              </a:rPr>
              <a:t>Linking</a:t>
            </a:r>
            <a:endParaRPr lang="en-IN" sz="3600" dirty="0">
              <a:solidFill>
                <a:srgbClr val="FFFF00"/>
              </a:solidFill>
            </a:endParaRPr>
          </a:p>
        </p:txBody>
      </p:sp>
      <p:sp>
        <p:nvSpPr>
          <p:cNvPr id="7" name="Content Placeholder 2"/>
          <p:cNvSpPr txBox="1">
            <a:spLocks/>
          </p:cNvSpPr>
          <p:nvPr/>
        </p:nvSpPr>
        <p:spPr>
          <a:xfrm>
            <a:off x="307657" y="1100099"/>
            <a:ext cx="11385579" cy="52000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en-US" sz="2800" dirty="0"/>
          </a:p>
        </p:txBody>
      </p:sp>
      <p:sp>
        <p:nvSpPr>
          <p:cNvPr id="5" name="Content Placeholder 2"/>
          <p:cNvSpPr>
            <a:spLocks noGrp="1"/>
          </p:cNvSpPr>
          <p:nvPr>
            <p:ph idx="1"/>
          </p:nvPr>
        </p:nvSpPr>
        <p:spPr>
          <a:xfrm>
            <a:off x="163064" y="868400"/>
            <a:ext cx="11674764" cy="5855490"/>
          </a:xfrm>
        </p:spPr>
        <p:txBody>
          <a:bodyPr>
            <a:noAutofit/>
          </a:bodyPr>
          <a:lstStyle/>
          <a:p>
            <a:r>
              <a:rPr lang="en-US" b="1" dirty="0" smtClean="0">
                <a:solidFill>
                  <a:srgbClr val="00B0F0"/>
                </a:solidFill>
              </a:rPr>
              <a:t>Internal linking</a:t>
            </a:r>
            <a:r>
              <a:rPr lang="en-US" dirty="0" smtClean="0">
                <a:solidFill>
                  <a:srgbClr val="00B0F0"/>
                </a:solidFill>
              </a:rPr>
              <a:t>—a </a:t>
            </a:r>
            <a:r>
              <a:rPr lang="en-US" dirty="0"/>
              <a:t>mechanism that enables the user to jump between </a:t>
            </a:r>
            <a:r>
              <a:rPr lang="en-US" dirty="0" smtClean="0"/>
              <a:t>locations in </a:t>
            </a:r>
            <a:r>
              <a:rPr lang="en-US" dirty="0"/>
              <a:t>the same document. Internal </a:t>
            </a:r>
            <a:r>
              <a:rPr lang="en-US" dirty="0" smtClean="0"/>
              <a:t>linking </a:t>
            </a:r>
            <a:r>
              <a:rPr lang="en-US" dirty="0"/>
              <a:t>is useful for long documents that </a:t>
            </a:r>
            <a:r>
              <a:rPr lang="en-US" dirty="0" smtClean="0"/>
              <a:t>contain many </a:t>
            </a:r>
            <a:r>
              <a:rPr lang="en-US" dirty="0"/>
              <a:t>sections</a:t>
            </a:r>
            <a:r>
              <a:rPr lang="en-US" dirty="0" smtClean="0"/>
              <a:t>. </a:t>
            </a:r>
          </a:p>
          <a:p>
            <a:pPr marL="0" indent="0">
              <a:buNone/>
            </a:pPr>
            <a:endParaRPr lang="en-US" sz="5400" spc="160" dirty="0"/>
          </a:p>
        </p:txBody>
      </p:sp>
      <p:pic>
        <p:nvPicPr>
          <p:cNvPr id="2" name="Picture 1"/>
          <p:cNvPicPr>
            <a:picLocks noChangeAspect="1"/>
          </p:cNvPicPr>
          <p:nvPr/>
        </p:nvPicPr>
        <p:blipFill>
          <a:blip r:embed="rId2"/>
          <a:stretch>
            <a:fillRect/>
          </a:stretch>
        </p:blipFill>
        <p:spPr>
          <a:xfrm>
            <a:off x="184727" y="1789011"/>
            <a:ext cx="9820275" cy="3190875"/>
          </a:xfrm>
          <a:prstGeom prst="rect">
            <a:avLst/>
          </a:prstGeom>
        </p:spPr>
      </p:pic>
      <p:pic>
        <p:nvPicPr>
          <p:cNvPr id="6" name="Picture 5"/>
          <p:cNvPicPr>
            <a:picLocks noChangeAspect="1"/>
          </p:cNvPicPr>
          <p:nvPr/>
        </p:nvPicPr>
        <p:blipFill>
          <a:blip r:embed="rId3"/>
          <a:stretch>
            <a:fillRect/>
          </a:stretch>
        </p:blipFill>
        <p:spPr>
          <a:xfrm>
            <a:off x="7064830" y="4269143"/>
            <a:ext cx="4794662" cy="2454747"/>
          </a:xfrm>
          <a:prstGeom prst="rect">
            <a:avLst/>
          </a:prstGeom>
        </p:spPr>
      </p:pic>
    </p:spTree>
    <p:extLst>
      <p:ext uri="{BB962C8B-B14F-4D97-AF65-F5344CB8AC3E}">
        <p14:creationId xmlns="" xmlns:p14="http://schemas.microsoft.com/office/powerpoint/2010/main" val="4274499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7814" y="122922"/>
            <a:ext cx="8739052" cy="646331"/>
          </a:xfrm>
          <a:prstGeom prst="rect">
            <a:avLst/>
          </a:prstGeom>
          <a:noFill/>
        </p:spPr>
        <p:txBody>
          <a:bodyPr wrap="square" rtlCol="0">
            <a:spAutoFit/>
          </a:bodyPr>
          <a:lstStyle/>
          <a:p>
            <a:pPr algn="ctr"/>
            <a:r>
              <a:rPr lang="en-US" sz="3600" dirty="0" smtClean="0">
                <a:solidFill>
                  <a:srgbClr val="FFFF00"/>
                </a:solidFill>
              </a:rPr>
              <a:t>FORM Elements</a:t>
            </a:r>
            <a:endParaRPr lang="en-IN" sz="3600" dirty="0"/>
          </a:p>
        </p:txBody>
      </p:sp>
      <p:sp>
        <p:nvSpPr>
          <p:cNvPr id="7" name="Content Placeholder 2"/>
          <p:cNvSpPr txBox="1">
            <a:spLocks/>
          </p:cNvSpPr>
          <p:nvPr/>
        </p:nvSpPr>
        <p:spPr>
          <a:xfrm>
            <a:off x="307657" y="1100099"/>
            <a:ext cx="11385579" cy="52000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en-US" sz="2800" dirty="0"/>
          </a:p>
        </p:txBody>
      </p:sp>
      <p:sp>
        <p:nvSpPr>
          <p:cNvPr id="5" name="Content Placeholder 2"/>
          <p:cNvSpPr>
            <a:spLocks noGrp="1"/>
          </p:cNvSpPr>
          <p:nvPr>
            <p:ph idx="1"/>
          </p:nvPr>
        </p:nvSpPr>
        <p:spPr>
          <a:xfrm>
            <a:off x="184727" y="997527"/>
            <a:ext cx="11674764" cy="5860473"/>
          </a:xfrm>
        </p:spPr>
        <p:txBody>
          <a:bodyPr>
            <a:noAutofit/>
          </a:bodyPr>
          <a:lstStyle/>
          <a:p>
            <a:pPr marL="342900" lvl="1" indent="-342900"/>
            <a:r>
              <a:rPr lang="en-US" sz="2400" spc="160" dirty="0" smtClean="0"/>
              <a:t>Label</a:t>
            </a:r>
          </a:p>
          <a:p>
            <a:pPr marL="342900" lvl="1" indent="-342900"/>
            <a:r>
              <a:rPr lang="en-US" sz="2400" spc="160" dirty="0" smtClean="0"/>
              <a:t>Input </a:t>
            </a:r>
            <a:r>
              <a:rPr lang="en-US" sz="2400" spc="160" dirty="0" smtClean="0">
                <a:sym typeface="Wingdings" panose="05000000000000000000" pitchFamily="2" charset="2"/>
              </a:rPr>
              <a:t>type=“text”</a:t>
            </a:r>
          </a:p>
          <a:p>
            <a:pPr marL="0" lvl="1" indent="0">
              <a:buNone/>
            </a:pPr>
            <a:r>
              <a:rPr lang="en-US" sz="2400" spc="160" dirty="0" smtClean="0"/>
              <a:t>	    </a:t>
            </a:r>
            <a:r>
              <a:rPr lang="en-US" sz="2400" spc="160" dirty="0">
                <a:sym typeface="Wingdings" panose="05000000000000000000" pitchFamily="2" charset="2"/>
              </a:rPr>
              <a:t>type</a:t>
            </a:r>
            <a:r>
              <a:rPr lang="en-US" sz="2400" spc="160" dirty="0" smtClean="0">
                <a:sym typeface="Wingdings" panose="05000000000000000000" pitchFamily="2" charset="2"/>
              </a:rPr>
              <a:t>=“password”</a:t>
            </a:r>
          </a:p>
          <a:p>
            <a:pPr marL="0" lvl="1" indent="0">
              <a:buNone/>
            </a:pPr>
            <a:r>
              <a:rPr lang="en-US" sz="2400" spc="160" dirty="0" smtClean="0"/>
              <a:t>	    </a:t>
            </a:r>
            <a:r>
              <a:rPr lang="en-US" sz="2400" spc="160" dirty="0">
                <a:sym typeface="Wingdings" panose="05000000000000000000" pitchFamily="2" charset="2"/>
              </a:rPr>
              <a:t>type</a:t>
            </a:r>
            <a:r>
              <a:rPr lang="en-US" sz="2400" spc="160" dirty="0" smtClean="0">
                <a:sym typeface="Wingdings" panose="05000000000000000000" pitchFamily="2" charset="2"/>
              </a:rPr>
              <a:t>=“submit”</a:t>
            </a:r>
            <a:endParaRPr lang="en-US" sz="2400" spc="160" dirty="0"/>
          </a:p>
          <a:p>
            <a:pPr marL="0" lvl="1" indent="0">
              <a:buNone/>
            </a:pPr>
            <a:r>
              <a:rPr lang="en-US" sz="2400" spc="160" dirty="0" smtClean="0"/>
              <a:t>	    </a:t>
            </a:r>
            <a:r>
              <a:rPr lang="en-US" sz="2400" spc="160" dirty="0">
                <a:sym typeface="Wingdings" panose="05000000000000000000" pitchFamily="2" charset="2"/>
              </a:rPr>
              <a:t>type</a:t>
            </a:r>
            <a:r>
              <a:rPr lang="en-US" sz="2400" spc="160" dirty="0" smtClean="0">
                <a:sym typeface="Wingdings" panose="05000000000000000000" pitchFamily="2" charset="2"/>
              </a:rPr>
              <a:t>=“clear”</a:t>
            </a:r>
            <a:endParaRPr lang="en-US" sz="2400" spc="160" dirty="0"/>
          </a:p>
          <a:p>
            <a:pPr marL="342900" lvl="1" indent="-342900"/>
            <a:r>
              <a:rPr lang="en-US" sz="2400" spc="160" dirty="0" smtClean="0"/>
              <a:t>Radio Button</a:t>
            </a:r>
          </a:p>
          <a:p>
            <a:pPr marL="457200" lvl="2" indent="0">
              <a:buNone/>
            </a:pPr>
            <a:r>
              <a:rPr lang="en-US" sz="2200" spc="160" dirty="0" smtClean="0"/>
              <a:t>	</a:t>
            </a:r>
            <a:r>
              <a:rPr lang="en-US" sz="2000" spc="160" dirty="0"/>
              <a:t> </a:t>
            </a:r>
            <a:r>
              <a:rPr lang="en-US" sz="2000" spc="160" dirty="0">
                <a:sym typeface="Wingdings" panose="05000000000000000000" pitchFamily="2" charset="2"/>
              </a:rPr>
              <a:t>type=“radio”</a:t>
            </a:r>
            <a:endParaRPr lang="en-US" sz="2000" spc="160" dirty="0"/>
          </a:p>
          <a:p>
            <a:pPr marL="342900" lvl="1" indent="-342900"/>
            <a:r>
              <a:rPr lang="en-US" sz="2400" spc="160" dirty="0" smtClean="0"/>
              <a:t>Check Box</a:t>
            </a:r>
          </a:p>
          <a:p>
            <a:pPr marL="0" lvl="1" indent="0">
              <a:buNone/>
            </a:pPr>
            <a:r>
              <a:rPr lang="en-US" sz="2400" spc="160" dirty="0"/>
              <a:t>	type="checkbox"</a:t>
            </a:r>
            <a:endParaRPr lang="en-US" sz="2400" spc="160" dirty="0" smtClean="0"/>
          </a:p>
          <a:p>
            <a:pPr marL="342900" lvl="1" indent="-342900"/>
            <a:r>
              <a:rPr lang="en-US" sz="2400" spc="160" dirty="0" err="1" smtClean="0"/>
              <a:t>Textarea</a:t>
            </a:r>
            <a:endParaRPr lang="en-US" sz="2400" spc="160" dirty="0" smtClean="0"/>
          </a:p>
          <a:p>
            <a:pPr marL="342900" lvl="1" indent="-342900"/>
            <a:r>
              <a:rPr lang="en-US" sz="2400" spc="160" dirty="0" smtClean="0"/>
              <a:t>Select box (Menu)</a:t>
            </a:r>
            <a:endParaRPr lang="en-US" sz="2400" spc="160" dirty="0"/>
          </a:p>
          <a:p>
            <a:pPr marL="0" lvl="1" indent="0">
              <a:buNone/>
            </a:pPr>
            <a:r>
              <a:rPr lang="en-US" sz="2400" spc="160" dirty="0"/>
              <a:t>		</a:t>
            </a:r>
          </a:p>
        </p:txBody>
      </p:sp>
      <p:pic>
        <p:nvPicPr>
          <p:cNvPr id="2" name="Picture 1"/>
          <p:cNvPicPr>
            <a:picLocks noChangeAspect="1"/>
          </p:cNvPicPr>
          <p:nvPr/>
        </p:nvPicPr>
        <p:blipFill>
          <a:blip r:embed="rId2"/>
          <a:stretch>
            <a:fillRect/>
          </a:stretch>
        </p:blipFill>
        <p:spPr>
          <a:xfrm>
            <a:off x="4476478" y="970972"/>
            <a:ext cx="2686050" cy="1076325"/>
          </a:xfrm>
          <a:prstGeom prst="rect">
            <a:avLst/>
          </a:prstGeom>
        </p:spPr>
      </p:pic>
      <p:pic>
        <p:nvPicPr>
          <p:cNvPr id="3" name="Picture 2"/>
          <p:cNvPicPr>
            <a:picLocks noChangeAspect="1"/>
          </p:cNvPicPr>
          <p:nvPr/>
        </p:nvPicPr>
        <p:blipFill>
          <a:blip r:embed="rId3"/>
          <a:stretch>
            <a:fillRect/>
          </a:stretch>
        </p:blipFill>
        <p:spPr>
          <a:xfrm>
            <a:off x="4880201" y="2149869"/>
            <a:ext cx="2562225" cy="390525"/>
          </a:xfrm>
          <a:prstGeom prst="rect">
            <a:avLst/>
          </a:prstGeom>
        </p:spPr>
      </p:pic>
      <p:pic>
        <p:nvPicPr>
          <p:cNvPr id="6" name="Picture 5"/>
          <p:cNvPicPr>
            <a:picLocks noChangeAspect="1"/>
          </p:cNvPicPr>
          <p:nvPr/>
        </p:nvPicPr>
        <p:blipFill>
          <a:blip r:embed="rId4"/>
          <a:stretch>
            <a:fillRect/>
          </a:stretch>
        </p:blipFill>
        <p:spPr>
          <a:xfrm>
            <a:off x="4107584" y="3927763"/>
            <a:ext cx="3829050" cy="561975"/>
          </a:xfrm>
          <a:prstGeom prst="rect">
            <a:avLst/>
          </a:prstGeom>
        </p:spPr>
      </p:pic>
      <p:pic>
        <p:nvPicPr>
          <p:cNvPr id="8" name="Picture 7"/>
          <p:cNvPicPr>
            <a:picLocks noChangeAspect="1"/>
          </p:cNvPicPr>
          <p:nvPr/>
        </p:nvPicPr>
        <p:blipFill>
          <a:blip r:embed="rId5"/>
          <a:stretch>
            <a:fillRect/>
          </a:stretch>
        </p:blipFill>
        <p:spPr>
          <a:xfrm>
            <a:off x="4433583" y="4978886"/>
            <a:ext cx="3133725" cy="1066800"/>
          </a:xfrm>
          <a:prstGeom prst="rect">
            <a:avLst/>
          </a:prstGeom>
        </p:spPr>
      </p:pic>
      <p:pic>
        <p:nvPicPr>
          <p:cNvPr id="9" name="Picture 8"/>
          <p:cNvPicPr>
            <a:picLocks noChangeAspect="1"/>
          </p:cNvPicPr>
          <p:nvPr/>
        </p:nvPicPr>
        <p:blipFill>
          <a:blip r:embed="rId6"/>
          <a:stretch>
            <a:fillRect/>
          </a:stretch>
        </p:blipFill>
        <p:spPr>
          <a:xfrm>
            <a:off x="7787184" y="5419725"/>
            <a:ext cx="1228725" cy="1438275"/>
          </a:xfrm>
          <a:prstGeom prst="rect">
            <a:avLst/>
          </a:prstGeom>
        </p:spPr>
      </p:pic>
      <p:pic>
        <p:nvPicPr>
          <p:cNvPr id="10" name="Picture 9"/>
          <p:cNvPicPr>
            <a:picLocks noChangeAspect="1"/>
          </p:cNvPicPr>
          <p:nvPr/>
        </p:nvPicPr>
        <p:blipFill>
          <a:blip r:embed="rId7"/>
          <a:stretch>
            <a:fillRect/>
          </a:stretch>
        </p:blipFill>
        <p:spPr>
          <a:xfrm>
            <a:off x="4594450" y="2771317"/>
            <a:ext cx="2445780" cy="685560"/>
          </a:xfrm>
          <a:prstGeom prst="rect">
            <a:avLst/>
          </a:prstGeom>
        </p:spPr>
      </p:pic>
      <p:cxnSp>
        <p:nvCxnSpPr>
          <p:cNvPr id="12" name="Straight Arrow Connector 11"/>
          <p:cNvCxnSpPr/>
          <p:nvPr/>
        </p:nvCxnSpPr>
        <p:spPr>
          <a:xfrm flipV="1">
            <a:off x="3559629" y="6300172"/>
            <a:ext cx="4234542"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5" name="Elbow Connector 14"/>
          <p:cNvCxnSpPr/>
          <p:nvPr/>
        </p:nvCxnSpPr>
        <p:spPr>
          <a:xfrm flipV="1">
            <a:off x="2166257" y="5512286"/>
            <a:ext cx="2267326" cy="344228"/>
          </a:xfrm>
          <a:prstGeom prst="bent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7" name="Elbow Connector 16"/>
          <p:cNvCxnSpPr/>
          <p:nvPr/>
        </p:nvCxnSpPr>
        <p:spPr>
          <a:xfrm flipV="1">
            <a:off x="2416629" y="4421058"/>
            <a:ext cx="1690955" cy="372437"/>
          </a:xfrm>
          <a:prstGeom prst="bent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9" name="Elbow Connector 18"/>
          <p:cNvCxnSpPr/>
          <p:nvPr/>
        </p:nvCxnSpPr>
        <p:spPr>
          <a:xfrm>
            <a:off x="2710543" y="3738591"/>
            <a:ext cx="1397041" cy="321780"/>
          </a:xfrm>
          <a:prstGeom prst="bent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1" name="Elbow Connector 20"/>
          <p:cNvCxnSpPr/>
          <p:nvPr/>
        </p:nvCxnSpPr>
        <p:spPr>
          <a:xfrm flipV="1">
            <a:off x="3755571" y="1604911"/>
            <a:ext cx="678012" cy="202118"/>
          </a:xfrm>
          <a:prstGeom prst="bentConnector3">
            <a:avLst/>
          </a:prstGeom>
          <a:ln>
            <a:tailEnd type="triangle"/>
          </a:ln>
        </p:spPr>
        <p:style>
          <a:lnRef idx="2">
            <a:schemeClr val="accent5"/>
          </a:lnRef>
          <a:fillRef idx="0">
            <a:schemeClr val="accent5"/>
          </a:fillRef>
          <a:effectRef idx="1">
            <a:schemeClr val="accent5"/>
          </a:effectRef>
          <a:fontRef idx="minor">
            <a:schemeClr val="tx1"/>
          </a:fontRef>
        </p:style>
      </p:cxnSp>
      <p:pic>
        <p:nvPicPr>
          <p:cNvPr id="27" name="Picture 26"/>
          <p:cNvPicPr>
            <a:picLocks noChangeAspect="1"/>
          </p:cNvPicPr>
          <p:nvPr/>
        </p:nvPicPr>
        <p:blipFill>
          <a:blip r:embed="rId8"/>
          <a:stretch>
            <a:fillRect/>
          </a:stretch>
        </p:blipFill>
        <p:spPr>
          <a:xfrm>
            <a:off x="9735416" y="3750161"/>
            <a:ext cx="2124075" cy="2828925"/>
          </a:xfrm>
          <a:prstGeom prst="rect">
            <a:avLst/>
          </a:prstGeom>
        </p:spPr>
      </p:pic>
      <p:cxnSp>
        <p:nvCxnSpPr>
          <p:cNvPr id="29" name="Straight Arrow Connector 28"/>
          <p:cNvCxnSpPr/>
          <p:nvPr/>
        </p:nvCxnSpPr>
        <p:spPr>
          <a:xfrm flipV="1">
            <a:off x="9015909" y="5856514"/>
            <a:ext cx="726805" cy="54623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 xmlns:p14="http://schemas.microsoft.com/office/powerpoint/2010/main" val="227175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2"/>
          <a:stretch>
            <a:fillRect/>
          </a:stretch>
        </p:blipFill>
        <p:spPr>
          <a:xfrm>
            <a:off x="685800" y="200025"/>
            <a:ext cx="10526485" cy="6457950"/>
          </a:xfrm>
          <a:prstGeom prst="rect">
            <a:avLst/>
          </a:prstGeom>
        </p:spPr>
      </p:pic>
    </p:spTree>
    <p:extLst>
      <p:ext uri="{BB962C8B-B14F-4D97-AF65-F5344CB8AC3E}">
        <p14:creationId xmlns="" xmlns:p14="http://schemas.microsoft.com/office/powerpoint/2010/main" val="334367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7657" y="178526"/>
            <a:ext cx="11385579" cy="646331"/>
          </a:xfrm>
          <a:prstGeom prst="rect">
            <a:avLst/>
          </a:prstGeom>
          <a:noFill/>
        </p:spPr>
        <p:txBody>
          <a:bodyPr wrap="square" rtlCol="0">
            <a:spAutoFit/>
          </a:bodyPr>
          <a:lstStyle/>
          <a:p>
            <a:pPr algn="ctr"/>
            <a:r>
              <a:rPr lang="en-US" sz="3600" dirty="0" smtClean="0">
                <a:solidFill>
                  <a:srgbClr val="FFFF00"/>
                </a:solidFill>
              </a:rPr>
              <a:t>&lt;input type=“submit”&gt;  </a:t>
            </a:r>
            <a:r>
              <a:rPr lang="en-US" sz="3600" dirty="0" err="1" smtClean="0">
                <a:solidFill>
                  <a:srgbClr val="FF0000"/>
                </a:solidFill>
              </a:rPr>
              <a:t>Vs</a:t>
            </a:r>
            <a:r>
              <a:rPr lang="en-US" sz="3600" dirty="0">
                <a:solidFill>
                  <a:srgbClr val="FF0000"/>
                </a:solidFill>
              </a:rPr>
              <a:t> </a:t>
            </a:r>
            <a:r>
              <a:rPr lang="en-US" sz="3600" dirty="0">
                <a:solidFill>
                  <a:srgbClr val="FFFF00"/>
                </a:solidFill>
              </a:rPr>
              <a:t>&lt;input type</a:t>
            </a:r>
            <a:r>
              <a:rPr lang="en-US" sz="3600" dirty="0" smtClean="0">
                <a:solidFill>
                  <a:srgbClr val="FFFF00"/>
                </a:solidFill>
              </a:rPr>
              <a:t>=“button”&gt;</a:t>
            </a:r>
            <a:endParaRPr lang="en-IN" sz="3600" dirty="0"/>
          </a:p>
        </p:txBody>
      </p:sp>
      <p:sp>
        <p:nvSpPr>
          <p:cNvPr id="7" name="Content Placeholder 2"/>
          <p:cNvSpPr txBox="1">
            <a:spLocks/>
          </p:cNvSpPr>
          <p:nvPr/>
        </p:nvSpPr>
        <p:spPr>
          <a:xfrm>
            <a:off x="307657" y="1100099"/>
            <a:ext cx="11385579" cy="52000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en-US" sz="2800" dirty="0"/>
          </a:p>
        </p:txBody>
      </p:sp>
      <p:sp>
        <p:nvSpPr>
          <p:cNvPr id="5" name="Content Placeholder 2"/>
          <p:cNvSpPr>
            <a:spLocks noGrp="1"/>
          </p:cNvSpPr>
          <p:nvPr>
            <p:ph idx="1"/>
          </p:nvPr>
        </p:nvSpPr>
        <p:spPr>
          <a:xfrm>
            <a:off x="184727" y="997527"/>
            <a:ext cx="11674764" cy="5704609"/>
          </a:xfrm>
        </p:spPr>
        <p:txBody>
          <a:bodyPr>
            <a:normAutofit fontScale="92500" lnSpcReduction="10000"/>
          </a:bodyPr>
          <a:lstStyle/>
          <a:p>
            <a:pPr lvl="1">
              <a:buFont typeface="Wingdings" pitchFamily="2" charset="2"/>
              <a:buChar char="Ø"/>
            </a:pPr>
            <a:endParaRPr lang="en-US" sz="2400" spc="160" dirty="0">
              <a:solidFill>
                <a:schemeClr val="accent1"/>
              </a:solidFill>
            </a:endParaRPr>
          </a:p>
          <a:p>
            <a:pPr marL="342900" lvl="1" indent="-342900" algn="just"/>
            <a:r>
              <a:rPr lang="en-US" sz="2400" spc="160" dirty="0">
                <a:solidFill>
                  <a:schemeClr val="accent1"/>
                </a:solidFill>
              </a:rPr>
              <a:t>&lt;input type="button" </a:t>
            </a:r>
            <a:r>
              <a:rPr lang="en-US" sz="2400" spc="160" dirty="0"/>
              <a:t>/&gt; buttons </a:t>
            </a:r>
            <a:r>
              <a:rPr lang="en-US" sz="2400" spc="160" dirty="0">
                <a:solidFill>
                  <a:schemeClr val="tx2">
                    <a:lumMod val="50000"/>
                  </a:schemeClr>
                </a:solidFill>
              </a:rPr>
              <a:t>will not </a:t>
            </a:r>
            <a:r>
              <a:rPr lang="en-US" sz="2400" spc="160" dirty="0"/>
              <a:t>submit a form - they don't do anything by default. They're generally used in conjunction with JavaScript as part of an AJAX application.</a:t>
            </a:r>
          </a:p>
          <a:p>
            <a:pPr marL="342900" lvl="1" indent="-342900"/>
            <a:endParaRPr lang="en-US" sz="2400" spc="160" dirty="0">
              <a:solidFill>
                <a:schemeClr val="accent1"/>
              </a:solidFill>
            </a:endParaRPr>
          </a:p>
          <a:p>
            <a:pPr marL="342900" lvl="1" indent="-342900" algn="just"/>
            <a:r>
              <a:rPr lang="en-US" sz="2400" spc="160" dirty="0">
                <a:solidFill>
                  <a:schemeClr val="accent1"/>
                </a:solidFill>
              </a:rPr>
              <a:t>&lt;input type="submit"&gt; </a:t>
            </a:r>
            <a:r>
              <a:rPr lang="en-US" sz="2400" spc="160" dirty="0"/>
              <a:t>buttons </a:t>
            </a:r>
            <a:r>
              <a:rPr lang="en-US" sz="2400" spc="160" dirty="0">
                <a:solidFill>
                  <a:schemeClr val="tx2">
                    <a:lumMod val="50000"/>
                  </a:schemeClr>
                </a:solidFill>
              </a:rPr>
              <a:t>will</a:t>
            </a:r>
            <a:r>
              <a:rPr lang="en-US" sz="2400" spc="160" dirty="0"/>
              <a:t> submit the form they are in when the user clicks on them, unless you specify otherwise with JavaScript.</a:t>
            </a:r>
          </a:p>
          <a:p>
            <a:pPr lvl="1">
              <a:buFont typeface="Wingdings" pitchFamily="2" charset="2"/>
              <a:buChar char="Ø"/>
            </a:pPr>
            <a:endParaRPr lang="en-US" sz="2400" spc="160" dirty="0" smtClean="0">
              <a:solidFill>
                <a:schemeClr val="accent1"/>
              </a:solidFill>
            </a:endParaRPr>
          </a:p>
          <a:p>
            <a:pPr marL="457200" lvl="1" indent="0">
              <a:buNone/>
            </a:pPr>
            <a:r>
              <a:rPr lang="en-US" sz="2400" u="sng" spc="160" dirty="0" smtClean="0">
                <a:solidFill>
                  <a:srgbClr val="FF0000"/>
                </a:solidFill>
              </a:rPr>
              <a:t>Ex:-</a:t>
            </a:r>
            <a:endParaRPr lang="en-US" sz="2400" u="sng" spc="160" dirty="0" smtClean="0">
              <a:solidFill>
                <a:schemeClr val="accent1"/>
              </a:solidFill>
            </a:endParaRPr>
          </a:p>
          <a:p>
            <a:pPr marL="457200" lvl="1" indent="0">
              <a:buNone/>
            </a:pPr>
            <a:r>
              <a:rPr lang="en-US" sz="2400" spc="160" dirty="0">
                <a:solidFill>
                  <a:schemeClr val="accent1"/>
                </a:solidFill>
              </a:rPr>
              <a:t>&lt;form action="</a:t>
            </a:r>
            <a:r>
              <a:rPr lang="en-US" sz="2400" spc="160" dirty="0" smtClean="0">
                <a:solidFill>
                  <a:schemeClr val="accent1"/>
                </a:solidFill>
              </a:rPr>
              <a:t>checkout.html" </a:t>
            </a:r>
            <a:r>
              <a:rPr lang="en-US" sz="2400" spc="160" dirty="0">
                <a:solidFill>
                  <a:schemeClr val="accent1"/>
                </a:solidFill>
              </a:rPr>
              <a:t>method="</a:t>
            </a:r>
            <a:r>
              <a:rPr lang="en-US" sz="2400" spc="160" dirty="0" smtClean="0">
                <a:solidFill>
                  <a:schemeClr val="accent1"/>
                </a:solidFill>
              </a:rPr>
              <a:t>POST“&gt;</a:t>
            </a:r>
            <a:endParaRPr lang="en-US" sz="2400" spc="160" dirty="0">
              <a:solidFill>
                <a:schemeClr val="accent1"/>
              </a:solidFill>
            </a:endParaRPr>
          </a:p>
          <a:p>
            <a:pPr marL="457200" lvl="1" indent="0">
              <a:buNone/>
            </a:pPr>
            <a:r>
              <a:rPr lang="en-US" sz="2400" spc="160" dirty="0" smtClean="0">
                <a:solidFill>
                  <a:schemeClr val="accent1"/>
                </a:solidFill>
              </a:rPr>
              <a:t>	</a:t>
            </a:r>
            <a:r>
              <a:rPr lang="en-US" sz="2400" spc="160" dirty="0" smtClean="0"/>
              <a:t>&lt;</a:t>
            </a:r>
            <a:r>
              <a:rPr lang="en-US" sz="2400" spc="160" dirty="0"/>
              <a:t>input type="button" name="button1" value="a button</a:t>
            </a:r>
            <a:r>
              <a:rPr lang="en-US" sz="2400" spc="160" dirty="0" smtClean="0"/>
              <a:t>"&gt;</a:t>
            </a:r>
            <a:endParaRPr lang="en-US" sz="2400" spc="160" dirty="0"/>
          </a:p>
          <a:p>
            <a:pPr marL="457200" lvl="1" indent="0">
              <a:buNone/>
            </a:pPr>
            <a:r>
              <a:rPr lang="en-US" sz="2400" spc="160" dirty="0" smtClean="0"/>
              <a:t>	 </a:t>
            </a:r>
            <a:r>
              <a:rPr lang="en-US" sz="2400" spc="160" dirty="0"/>
              <a:t>&lt;input type="submit" name="submit1" value="a submit button</a:t>
            </a:r>
            <a:r>
              <a:rPr lang="en-US" sz="2400" spc="160" dirty="0" smtClean="0"/>
              <a:t>"&gt;</a:t>
            </a:r>
            <a:endParaRPr lang="en-US" sz="2400" spc="160" dirty="0"/>
          </a:p>
          <a:p>
            <a:pPr marL="457200" lvl="1" indent="0">
              <a:buNone/>
            </a:pPr>
            <a:r>
              <a:rPr lang="en-US" sz="2400" spc="160" dirty="0">
                <a:solidFill>
                  <a:schemeClr val="accent1"/>
                </a:solidFill>
              </a:rPr>
              <a:t>&lt;/form&gt;</a:t>
            </a:r>
          </a:p>
        </p:txBody>
      </p:sp>
    </p:spTree>
    <p:extLst>
      <p:ext uri="{BB962C8B-B14F-4D97-AF65-F5344CB8AC3E}">
        <p14:creationId xmlns="" xmlns:p14="http://schemas.microsoft.com/office/powerpoint/2010/main" val="2224865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9977" y="222069"/>
            <a:ext cx="8739052" cy="646331"/>
          </a:xfrm>
          <a:prstGeom prst="rect">
            <a:avLst/>
          </a:prstGeom>
          <a:noFill/>
        </p:spPr>
        <p:txBody>
          <a:bodyPr wrap="square" rtlCol="0">
            <a:spAutoFit/>
          </a:bodyPr>
          <a:lstStyle/>
          <a:p>
            <a:pPr algn="ctr"/>
            <a:r>
              <a:rPr lang="en-US" sz="3600" dirty="0" smtClean="0">
                <a:solidFill>
                  <a:srgbClr val="FFFF00"/>
                </a:solidFill>
              </a:rPr>
              <a:t>Input Attributes</a:t>
            </a:r>
            <a:endParaRPr lang="en-IN" sz="3600" dirty="0"/>
          </a:p>
        </p:txBody>
      </p:sp>
      <p:sp>
        <p:nvSpPr>
          <p:cNvPr id="7" name="Content Placeholder 2"/>
          <p:cNvSpPr txBox="1">
            <a:spLocks/>
          </p:cNvSpPr>
          <p:nvPr/>
        </p:nvSpPr>
        <p:spPr>
          <a:xfrm>
            <a:off x="307657" y="1100099"/>
            <a:ext cx="11385579" cy="52000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en-US" sz="2800" dirty="0"/>
          </a:p>
        </p:txBody>
      </p:sp>
      <p:sp>
        <p:nvSpPr>
          <p:cNvPr id="5" name="Content Placeholder 2"/>
          <p:cNvSpPr>
            <a:spLocks noGrp="1"/>
          </p:cNvSpPr>
          <p:nvPr>
            <p:ph idx="1"/>
          </p:nvPr>
        </p:nvSpPr>
        <p:spPr>
          <a:xfrm>
            <a:off x="184727" y="997527"/>
            <a:ext cx="11674764" cy="5704609"/>
          </a:xfrm>
        </p:spPr>
        <p:txBody>
          <a:bodyPr>
            <a:normAutofit/>
          </a:bodyPr>
          <a:lstStyle/>
          <a:p>
            <a:pPr marL="228600" lvl="1">
              <a:buNone/>
            </a:pPr>
            <a:r>
              <a:rPr lang="en-US" sz="2400" spc="160" dirty="0" err="1" smtClean="0">
                <a:solidFill>
                  <a:srgbClr val="FF0000"/>
                </a:solidFill>
              </a:rPr>
              <a:t>Syn</a:t>
            </a:r>
            <a:r>
              <a:rPr lang="en-US" sz="2400" spc="160" dirty="0" smtClean="0">
                <a:solidFill>
                  <a:srgbClr val="FF0000"/>
                </a:solidFill>
              </a:rPr>
              <a:t> 1:- </a:t>
            </a:r>
            <a:r>
              <a:rPr lang="en-US" sz="2400" dirty="0">
                <a:effectLst/>
              </a:rPr>
              <a:t>&lt;input type="</a:t>
            </a:r>
            <a:r>
              <a:rPr lang="en-US" sz="2400" dirty="0" smtClean="0">
                <a:effectLst/>
              </a:rPr>
              <a:t>text“ </a:t>
            </a:r>
            <a:r>
              <a:rPr lang="en-US" sz="2400" dirty="0">
                <a:effectLst/>
              </a:rPr>
              <a:t> id="</a:t>
            </a:r>
            <a:r>
              <a:rPr lang="en-US" sz="2400" dirty="0" err="1">
                <a:effectLst/>
              </a:rPr>
              <a:t>fname</a:t>
            </a:r>
            <a:r>
              <a:rPr lang="en-US" sz="2400" dirty="0">
                <a:effectLst/>
              </a:rPr>
              <a:t>" </a:t>
            </a:r>
            <a:r>
              <a:rPr lang="en-US" sz="2400" dirty="0" smtClean="0">
                <a:effectLst/>
              </a:rPr>
              <a:t> name</a:t>
            </a:r>
            <a:r>
              <a:rPr lang="en-US" sz="2400" dirty="0">
                <a:effectLst/>
              </a:rPr>
              <a:t>="</a:t>
            </a:r>
            <a:r>
              <a:rPr lang="en-US" sz="2400" dirty="0" err="1">
                <a:effectLst/>
              </a:rPr>
              <a:t>fname</a:t>
            </a:r>
            <a:r>
              <a:rPr lang="en-US" sz="2400" dirty="0" smtClean="0">
                <a:effectLst/>
              </a:rPr>
              <a:t>"&gt;</a:t>
            </a:r>
          </a:p>
          <a:p>
            <a:pPr marL="228600" lvl="1">
              <a:buNone/>
            </a:pPr>
            <a:r>
              <a:rPr lang="en-US" sz="2200" spc="160" dirty="0" err="1" smtClean="0">
                <a:solidFill>
                  <a:srgbClr val="FF0000"/>
                </a:solidFill>
                <a:effectLst/>
              </a:rPr>
              <a:t>Syn</a:t>
            </a:r>
            <a:r>
              <a:rPr lang="en-US" sz="2200" spc="160" dirty="0" smtClean="0">
                <a:solidFill>
                  <a:srgbClr val="FF0000"/>
                </a:solidFill>
                <a:effectLst/>
              </a:rPr>
              <a:t> 2:</a:t>
            </a:r>
            <a:r>
              <a:rPr lang="en-US" sz="2200" dirty="0" smtClean="0">
                <a:effectLst/>
              </a:rPr>
              <a:t>&lt;input</a:t>
            </a:r>
            <a:r>
              <a:rPr lang="en-US" sz="2200" dirty="0">
                <a:effectLst/>
              </a:rPr>
              <a:t> type="image" </a:t>
            </a:r>
            <a:r>
              <a:rPr lang="en-US" sz="2200" dirty="0" err="1">
                <a:effectLst/>
              </a:rPr>
              <a:t>src</a:t>
            </a:r>
            <a:r>
              <a:rPr lang="en-US" sz="2200" dirty="0">
                <a:effectLst/>
              </a:rPr>
              <a:t>="</a:t>
            </a:r>
            <a:r>
              <a:rPr lang="en-US" sz="2200" dirty="0" smtClean="0">
                <a:effectLst/>
              </a:rPr>
              <a:t>img-sub.gif</a:t>
            </a:r>
            <a:r>
              <a:rPr lang="en-US" sz="2200" dirty="0">
                <a:effectLst/>
              </a:rPr>
              <a:t>" alt="Submit" width="48" height="48"&gt;</a:t>
            </a:r>
            <a:endParaRPr lang="en-US" sz="2200" spc="160" dirty="0" smtClean="0"/>
          </a:p>
          <a:p>
            <a:pPr marL="228600" lvl="1">
              <a:buFont typeface="Wingdings" pitchFamily="2" charset="2"/>
              <a:buChar char="Ø"/>
            </a:pPr>
            <a:r>
              <a:rPr lang="en-US" sz="2400" spc="160" dirty="0" smtClean="0"/>
              <a:t>Name, id, Value</a:t>
            </a:r>
          </a:p>
          <a:p>
            <a:pPr marL="228600" lvl="1">
              <a:buFont typeface="Wingdings" pitchFamily="2" charset="2"/>
              <a:buChar char="Ø"/>
            </a:pPr>
            <a:r>
              <a:rPr lang="en-US" sz="2400" spc="160" dirty="0" err="1" smtClean="0"/>
              <a:t>Readonly</a:t>
            </a:r>
            <a:r>
              <a:rPr lang="en-US" sz="2400" spc="160" dirty="0" smtClean="0"/>
              <a:t>, disable, </a:t>
            </a:r>
            <a:r>
              <a:rPr lang="en-US" sz="2400" dirty="0">
                <a:effectLst/>
              </a:rPr>
              <a:t>required, autofocus</a:t>
            </a:r>
            <a:endParaRPr lang="en-US" sz="2400" spc="160" dirty="0" smtClean="0"/>
          </a:p>
          <a:p>
            <a:pPr marL="228600" lvl="1">
              <a:buFont typeface="Wingdings" pitchFamily="2" charset="2"/>
              <a:buChar char="Ø"/>
            </a:pPr>
            <a:r>
              <a:rPr lang="en-US" sz="2400" spc="160" dirty="0" smtClean="0"/>
              <a:t>Size=20</a:t>
            </a:r>
          </a:p>
          <a:p>
            <a:pPr marL="228600" lvl="1">
              <a:buFont typeface="Wingdings" pitchFamily="2" charset="2"/>
              <a:buChar char="Ø"/>
            </a:pPr>
            <a:r>
              <a:rPr lang="en-US" sz="2400" spc="160" dirty="0" err="1" smtClean="0"/>
              <a:t>Maxlength</a:t>
            </a:r>
            <a:r>
              <a:rPr lang="en-US" sz="2400" spc="160" dirty="0" smtClean="0"/>
              <a:t>=10</a:t>
            </a:r>
          </a:p>
          <a:p>
            <a:pPr marL="228600" lvl="1">
              <a:buFont typeface="Wingdings" pitchFamily="2" charset="2"/>
              <a:buChar char="Ø"/>
            </a:pPr>
            <a:r>
              <a:rPr lang="en-US" sz="2400" spc="160" dirty="0" smtClean="0"/>
              <a:t>Min=1, max=5</a:t>
            </a:r>
          </a:p>
          <a:p>
            <a:pPr marL="228600" lvl="1">
              <a:buFont typeface="Wingdings" pitchFamily="2" charset="2"/>
              <a:buChar char="Ø"/>
            </a:pPr>
            <a:r>
              <a:rPr lang="en-US" sz="2400" dirty="0">
                <a:effectLst/>
              </a:rPr>
              <a:t>pattern="[A-</a:t>
            </a:r>
            <a:r>
              <a:rPr lang="en-US" sz="2400" dirty="0" err="1">
                <a:effectLst/>
              </a:rPr>
              <a:t>Za</a:t>
            </a:r>
            <a:r>
              <a:rPr lang="en-US" sz="2400" dirty="0">
                <a:effectLst/>
              </a:rPr>
              <a:t>-z]{3</a:t>
            </a:r>
            <a:r>
              <a:rPr lang="en-US" sz="2400" dirty="0" smtClean="0">
                <a:effectLst/>
              </a:rPr>
              <a:t>}” </a:t>
            </a:r>
            <a:r>
              <a:rPr lang="en-US" sz="2400" dirty="0" smtClean="0">
                <a:solidFill>
                  <a:schemeClr val="accent1"/>
                </a:solidFill>
                <a:effectLst/>
              </a:rPr>
              <a:t>(should enter 3 chars)</a:t>
            </a:r>
          </a:p>
          <a:p>
            <a:pPr marL="228600" lvl="1">
              <a:buFont typeface="Wingdings" pitchFamily="2" charset="2"/>
              <a:buChar char="Ø"/>
            </a:pPr>
            <a:r>
              <a:rPr lang="en-US" sz="2400" spc="160" dirty="0"/>
              <a:t>placeholder="</a:t>
            </a:r>
            <a:r>
              <a:rPr lang="en-US" sz="2400" spc="160" dirty="0" smtClean="0"/>
              <a:t>123-45-678“, </a:t>
            </a:r>
          </a:p>
          <a:p>
            <a:pPr marL="228600" lvl="1">
              <a:buFont typeface="Wingdings" pitchFamily="2" charset="2"/>
              <a:buChar char="Ø"/>
            </a:pPr>
            <a:r>
              <a:rPr lang="en-US" sz="2400" spc="160" dirty="0"/>
              <a:t>Step=3  </a:t>
            </a:r>
            <a:r>
              <a:rPr lang="en-US" sz="2400" spc="160" dirty="0">
                <a:solidFill>
                  <a:schemeClr val="accent1"/>
                </a:solidFill>
              </a:rPr>
              <a:t>(specifies the legal number </a:t>
            </a:r>
            <a:r>
              <a:rPr lang="en-US" sz="2400" spc="160" dirty="0" smtClean="0">
                <a:solidFill>
                  <a:schemeClr val="accent1"/>
                </a:solidFill>
              </a:rPr>
              <a:t>intervals [-3,0,3,6,9]) </a:t>
            </a:r>
          </a:p>
        </p:txBody>
      </p:sp>
    </p:spTree>
    <p:extLst>
      <p:ext uri="{BB962C8B-B14F-4D97-AF65-F5344CB8AC3E}">
        <p14:creationId xmlns="" xmlns:p14="http://schemas.microsoft.com/office/powerpoint/2010/main" val="361448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22514" y="1188720"/>
            <a:ext cx="6779623" cy="4988243"/>
          </a:xfrm>
        </p:spPr>
        <p:txBody>
          <a:bodyPr/>
          <a:lstStyle/>
          <a:p>
            <a:pPr marL="0" indent="0">
              <a:buNone/>
            </a:pPr>
            <a:r>
              <a:rPr lang="en-US" sz="2400" dirty="0"/>
              <a:t>&lt;!DOCTYPE html&gt;</a:t>
            </a:r>
            <a:br>
              <a:rPr lang="en-US" sz="2400" dirty="0"/>
            </a:br>
            <a:r>
              <a:rPr lang="en-US" sz="2400" dirty="0"/>
              <a:t>&lt;</a:t>
            </a:r>
            <a:r>
              <a:rPr lang="en-US" sz="2400" b="1" dirty="0"/>
              <a:t>html</a:t>
            </a:r>
            <a:r>
              <a:rPr lang="en-US" sz="2400" dirty="0"/>
              <a:t>&gt;</a:t>
            </a:r>
            <a:br>
              <a:rPr lang="en-US" sz="2400" dirty="0"/>
            </a:br>
            <a:r>
              <a:rPr lang="en-US" sz="2400" dirty="0" smtClean="0"/>
              <a:t>	&lt;</a:t>
            </a:r>
            <a:r>
              <a:rPr lang="en-US" sz="2400" dirty="0"/>
              <a:t>head&gt;</a:t>
            </a:r>
            <a:br>
              <a:rPr lang="en-US" sz="2400" dirty="0"/>
            </a:br>
            <a:r>
              <a:rPr lang="en-US" sz="2400" dirty="0" smtClean="0"/>
              <a:t>		&lt;</a:t>
            </a:r>
            <a:r>
              <a:rPr lang="en-US" sz="2400" dirty="0"/>
              <a:t>title&gt;Page Title&lt;/title&gt;</a:t>
            </a:r>
            <a:br>
              <a:rPr lang="en-US" sz="2400" dirty="0"/>
            </a:br>
            <a:r>
              <a:rPr lang="en-US" sz="2400" dirty="0" smtClean="0"/>
              <a:t>	&lt;/</a:t>
            </a:r>
            <a:r>
              <a:rPr lang="en-US" sz="2400" dirty="0"/>
              <a:t>head</a:t>
            </a:r>
            <a:r>
              <a:rPr lang="en-US" sz="2400" dirty="0" smtClean="0"/>
              <a:t>&gt;</a:t>
            </a:r>
          </a:p>
          <a:p>
            <a:pPr marL="0" indent="0">
              <a:buNone/>
            </a:pPr>
            <a:r>
              <a:rPr lang="en-US" sz="2400" dirty="0"/>
              <a:t/>
            </a:r>
            <a:br>
              <a:rPr lang="en-US" sz="2400" dirty="0"/>
            </a:br>
            <a:r>
              <a:rPr lang="en-US" sz="2400" dirty="0" smtClean="0"/>
              <a:t>	&lt;</a:t>
            </a:r>
            <a:r>
              <a:rPr lang="en-US" sz="2400" dirty="0"/>
              <a:t>body&gt;</a:t>
            </a:r>
            <a:br>
              <a:rPr lang="en-US" sz="2400" dirty="0"/>
            </a:br>
            <a:r>
              <a:rPr lang="en-US" sz="2400" dirty="0" smtClean="0"/>
              <a:t>			This is My First Program </a:t>
            </a:r>
            <a:r>
              <a:rPr lang="en-US" sz="2400" dirty="0"/>
              <a:t/>
            </a:r>
            <a:br>
              <a:rPr lang="en-US" sz="2400" dirty="0"/>
            </a:br>
            <a:r>
              <a:rPr lang="en-US" sz="2400" dirty="0" smtClean="0"/>
              <a:t>	&lt;/</a:t>
            </a:r>
            <a:r>
              <a:rPr lang="en-US" sz="2400" dirty="0"/>
              <a:t>body&gt;</a:t>
            </a:r>
            <a:br>
              <a:rPr lang="en-US" sz="2400" dirty="0"/>
            </a:br>
            <a:r>
              <a:rPr lang="en-US" sz="2400" dirty="0"/>
              <a:t>&lt;/html&gt; </a:t>
            </a:r>
          </a:p>
          <a:p>
            <a:endParaRPr lang="en-US" dirty="0"/>
          </a:p>
        </p:txBody>
      </p:sp>
      <p:sp>
        <p:nvSpPr>
          <p:cNvPr id="5" name="Title 1"/>
          <p:cNvSpPr>
            <a:spLocks noGrp="1"/>
          </p:cNvSpPr>
          <p:nvPr>
            <p:ph type="title"/>
          </p:nvPr>
        </p:nvSpPr>
        <p:spPr>
          <a:xfrm>
            <a:off x="838200" y="365125"/>
            <a:ext cx="10515600" cy="823595"/>
          </a:xfrm>
        </p:spPr>
        <p:txBody>
          <a:bodyPr/>
          <a:lstStyle/>
          <a:p>
            <a:r>
              <a:rPr lang="en-US" dirty="0" smtClean="0">
                <a:solidFill>
                  <a:srgbClr val="FFFF00"/>
                </a:solidFill>
              </a:rPr>
              <a:t>Example Program</a:t>
            </a:r>
            <a:endParaRPr lang="en-US" dirty="0">
              <a:solidFill>
                <a:srgbClr val="FFFF00"/>
              </a:solidFill>
            </a:endParaRPr>
          </a:p>
        </p:txBody>
      </p:sp>
      <p:sp>
        <p:nvSpPr>
          <p:cNvPr id="6" name="TextBox 5"/>
          <p:cNvSpPr txBox="1"/>
          <p:nvPr/>
        </p:nvSpPr>
        <p:spPr>
          <a:xfrm>
            <a:off x="8020594" y="1763486"/>
            <a:ext cx="3004457" cy="923330"/>
          </a:xfrm>
          <a:prstGeom prst="rect">
            <a:avLst/>
          </a:prstGeom>
          <a:noFill/>
        </p:spPr>
        <p:txBody>
          <a:bodyPr wrap="square" rtlCol="0">
            <a:spAutoFit/>
          </a:bodyPr>
          <a:lstStyle/>
          <a:p>
            <a:r>
              <a:rPr lang="en-IN" dirty="0" smtClean="0">
                <a:solidFill>
                  <a:schemeClr val="accent2">
                    <a:lumMod val="40000"/>
                    <a:lumOff val="60000"/>
                  </a:schemeClr>
                </a:solidFill>
              </a:rPr>
              <a:t>Save with </a:t>
            </a:r>
            <a:r>
              <a:rPr lang="en-IN" u="sng" dirty="0" smtClean="0">
                <a:solidFill>
                  <a:schemeClr val="accent2">
                    <a:lumMod val="40000"/>
                    <a:lumOff val="60000"/>
                  </a:schemeClr>
                </a:solidFill>
              </a:rPr>
              <a:t>.html </a:t>
            </a:r>
            <a:r>
              <a:rPr lang="en-IN" dirty="0" smtClean="0">
                <a:solidFill>
                  <a:schemeClr val="accent2">
                    <a:lumMod val="40000"/>
                    <a:lumOff val="60000"/>
                  </a:schemeClr>
                </a:solidFill>
              </a:rPr>
              <a:t>extension</a:t>
            </a:r>
          </a:p>
          <a:p>
            <a:endParaRPr lang="en-IN" dirty="0">
              <a:solidFill>
                <a:schemeClr val="accent2">
                  <a:lumMod val="40000"/>
                  <a:lumOff val="60000"/>
                </a:schemeClr>
              </a:solidFill>
            </a:endParaRPr>
          </a:p>
          <a:p>
            <a:r>
              <a:rPr lang="en-IN" dirty="0" smtClean="0">
                <a:solidFill>
                  <a:schemeClr val="accent2">
                    <a:lumMod val="40000"/>
                    <a:lumOff val="60000"/>
                  </a:schemeClr>
                </a:solidFill>
              </a:rPr>
              <a:t>Run in any browser.</a:t>
            </a:r>
            <a:endParaRPr lang="en-IN" dirty="0">
              <a:solidFill>
                <a:schemeClr val="accent2">
                  <a:lumMod val="40000"/>
                  <a:lumOff val="60000"/>
                </a:schemeClr>
              </a:solidFill>
            </a:endParaRPr>
          </a:p>
        </p:txBody>
      </p:sp>
    </p:spTree>
    <p:extLst>
      <p:ext uri="{BB962C8B-B14F-4D97-AF65-F5344CB8AC3E}">
        <p14:creationId xmlns="" xmlns:p14="http://schemas.microsoft.com/office/powerpoint/2010/main" val="1641952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6434" y="195943"/>
            <a:ext cx="8053252" cy="646331"/>
          </a:xfrm>
          <a:prstGeom prst="rect">
            <a:avLst/>
          </a:prstGeom>
          <a:noFill/>
        </p:spPr>
        <p:txBody>
          <a:bodyPr wrap="square" rtlCol="0">
            <a:spAutoFit/>
          </a:bodyPr>
          <a:lstStyle/>
          <a:p>
            <a:pPr algn="ctr"/>
            <a:r>
              <a:rPr lang="en-US" sz="3600" dirty="0" smtClean="0">
                <a:solidFill>
                  <a:srgbClr val="FFFF00"/>
                </a:solidFill>
              </a:rPr>
              <a:t>Input Types</a:t>
            </a:r>
            <a:endParaRPr lang="en-IN" sz="3600" dirty="0"/>
          </a:p>
        </p:txBody>
      </p:sp>
      <p:sp>
        <p:nvSpPr>
          <p:cNvPr id="6" name="Content Placeholder 5"/>
          <p:cNvSpPr>
            <a:spLocks noGrp="1"/>
          </p:cNvSpPr>
          <p:nvPr>
            <p:ph idx="1"/>
          </p:nvPr>
        </p:nvSpPr>
        <p:spPr>
          <a:xfrm>
            <a:off x="413657" y="370115"/>
            <a:ext cx="3973286" cy="6259286"/>
          </a:xfrm>
        </p:spPr>
        <p:txBody>
          <a:bodyPr>
            <a:noAutofit/>
          </a:bodyPr>
          <a:lstStyle/>
          <a:p>
            <a:r>
              <a:rPr lang="en-US" sz="2200" dirty="0"/>
              <a:t>&lt;input type="text"&gt;</a:t>
            </a:r>
          </a:p>
          <a:p>
            <a:r>
              <a:rPr lang="en-US" sz="2200" dirty="0"/>
              <a:t>&lt;input type="password"&gt;</a:t>
            </a:r>
          </a:p>
          <a:p>
            <a:r>
              <a:rPr lang="en-US" sz="2200" dirty="0"/>
              <a:t>&lt;input type="radio"&gt;</a:t>
            </a:r>
          </a:p>
          <a:p>
            <a:r>
              <a:rPr lang="en-US" sz="2200" dirty="0"/>
              <a:t>&lt;input type="checkbox"&gt;</a:t>
            </a:r>
          </a:p>
          <a:p>
            <a:r>
              <a:rPr lang="en-US" sz="2200" dirty="0"/>
              <a:t>&lt;input type="submit"&gt;</a:t>
            </a:r>
          </a:p>
          <a:p>
            <a:r>
              <a:rPr lang="en-US" sz="2200" dirty="0"/>
              <a:t>&lt;input type="button"&gt;</a:t>
            </a:r>
          </a:p>
          <a:p>
            <a:r>
              <a:rPr lang="en-US" sz="2200" dirty="0"/>
              <a:t>&lt;input type="reset</a:t>
            </a:r>
            <a:r>
              <a:rPr lang="en-US" sz="2200" dirty="0" smtClean="0"/>
              <a:t>"&gt;</a:t>
            </a:r>
          </a:p>
          <a:p>
            <a:r>
              <a:rPr lang="en-US" sz="2200" dirty="0"/>
              <a:t>&lt;input type="hidden"&gt;</a:t>
            </a:r>
            <a:endParaRPr lang="en-US" sz="2200" dirty="0" smtClean="0"/>
          </a:p>
          <a:p>
            <a:r>
              <a:rPr lang="en-US" sz="2200" dirty="0"/>
              <a:t>&lt;input type="email"&gt;</a:t>
            </a:r>
            <a:endParaRPr lang="en-US" sz="2200" dirty="0" smtClean="0"/>
          </a:p>
          <a:p>
            <a:r>
              <a:rPr lang="en-US" sz="2200" dirty="0"/>
              <a:t>&lt;input type="image"&gt;</a:t>
            </a:r>
          </a:p>
          <a:p>
            <a:r>
              <a:rPr lang="en-US" sz="2200" dirty="0"/>
              <a:t>&lt;input type="number</a:t>
            </a:r>
            <a:r>
              <a:rPr lang="en-US" sz="2200" dirty="0" smtClean="0"/>
              <a:t>"&gt;</a:t>
            </a:r>
            <a:endParaRPr lang="en-US" sz="2200" dirty="0"/>
          </a:p>
        </p:txBody>
      </p:sp>
      <p:sp>
        <p:nvSpPr>
          <p:cNvPr id="8" name="Content Placeholder 5"/>
          <p:cNvSpPr txBox="1">
            <a:spLocks/>
          </p:cNvSpPr>
          <p:nvPr/>
        </p:nvSpPr>
        <p:spPr>
          <a:xfrm>
            <a:off x="7064829" y="239486"/>
            <a:ext cx="4702628" cy="63286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sz="2200" dirty="0"/>
              <a:t>&lt;input type="color</a:t>
            </a:r>
            <a:r>
              <a:rPr lang="en-US" sz="2200" dirty="0" smtClean="0"/>
              <a:t>"&gt;</a:t>
            </a:r>
          </a:p>
          <a:p>
            <a:r>
              <a:rPr lang="en-US" sz="2200" dirty="0" smtClean="0"/>
              <a:t>&lt;input type="date"&gt;</a:t>
            </a:r>
          </a:p>
          <a:p>
            <a:r>
              <a:rPr lang="en-US" sz="2200" dirty="0" smtClean="0"/>
              <a:t>&lt;input type="time"&gt;</a:t>
            </a:r>
          </a:p>
          <a:p>
            <a:r>
              <a:rPr lang="en-US" sz="2200" dirty="0" smtClean="0"/>
              <a:t>&lt;input type="</a:t>
            </a:r>
            <a:r>
              <a:rPr lang="en-US" sz="2200" dirty="0" err="1" smtClean="0"/>
              <a:t>datetime</a:t>
            </a:r>
            <a:r>
              <a:rPr lang="en-US" sz="2200" dirty="0" smtClean="0"/>
              <a:t>-local"&gt;</a:t>
            </a:r>
          </a:p>
          <a:p>
            <a:r>
              <a:rPr lang="en-US" sz="2200" dirty="0"/>
              <a:t>&lt;input type="month"&gt;</a:t>
            </a:r>
          </a:p>
          <a:p>
            <a:r>
              <a:rPr lang="en-US" sz="2200" dirty="0"/>
              <a:t>&lt;input type="week"&gt;</a:t>
            </a:r>
          </a:p>
          <a:p>
            <a:r>
              <a:rPr lang="en-US" sz="2200" dirty="0"/>
              <a:t>&lt;input type="range"&gt;</a:t>
            </a:r>
          </a:p>
          <a:p>
            <a:r>
              <a:rPr lang="en-US" sz="2200" dirty="0"/>
              <a:t>&lt;input type="search"&gt;</a:t>
            </a:r>
          </a:p>
          <a:p>
            <a:r>
              <a:rPr lang="en-US" sz="2200" dirty="0"/>
              <a:t>&lt;input type="</a:t>
            </a:r>
            <a:r>
              <a:rPr lang="en-US" sz="2200" dirty="0" err="1"/>
              <a:t>tel</a:t>
            </a:r>
            <a:r>
              <a:rPr lang="en-US" sz="2200" dirty="0"/>
              <a:t>"&gt;</a:t>
            </a:r>
          </a:p>
          <a:p>
            <a:r>
              <a:rPr lang="en-US" sz="2200" dirty="0"/>
              <a:t>&lt;input type="</a:t>
            </a:r>
            <a:r>
              <a:rPr lang="en-US" sz="2200" dirty="0" err="1"/>
              <a:t>url</a:t>
            </a:r>
            <a:r>
              <a:rPr lang="en-US" sz="2200" dirty="0" smtClean="0"/>
              <a:t>"&gt;</a:t>
            </a:r>
          </a:p>
          <a:p>
            <a:r>
              <a:rPr lang="en-US" sz="2200" dirty="0" smtClean="0"/>
              <a:t>&lt;input type="file"&gt;</a:t>
            </a:r>
          </a:p>
          <a:p>
            <a:endParaRPr lang="en-US" sz="2200" dirty="0" smtClean="0"/>
          </a:p>
        </p:txBody>
      </p:sp>
      <p:sp>
        <p:nvSpPr>
          <p:cNvPr id="5" name="Content Placeholder 5"/>
          <p:cNvSpPr txBox="1">
            <a:spLocks/>
          </p:cNvSpPr>
          <p:nvPr/>
        </p:nvSpPr>
        <p:spPr>
          <a:xfrm>
            <a:off x="4093029" y="972904"/>
            <a:ext cx="3559628" cy="231458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sz="2200" dirty="0">
                <a:solidFill>
                  <a:schemeClr val="tx2">
                    <a:lumMod val="75000"/>
                  </a:schemeClr>
                </a:solidFill>
                <a:hlinkClick r:id="rId2"/>
              </a:rPr>
              <a:t>https://developer.mozilla.org/en-US/docs/Web/HTML/Element/input/password</a:t>
            </a:r>
            <a:endParaRPr lang="en-US" sz="2200" dirty="0" smtClean="0">
              <a:solidFill>
                <a:schemeClr val="tx2">
                  <a:lumMod val="75000"/>
                </a:schemeClr>
              </a:solidFill>
            </a:endParaRPr>
          </a:p>
        </p:txBody>
      </p:sp>
    </p:spTree>
    <p:extLst>
      <p:ext uri="{BB962C8B-B14F-4D97-AF65-F5344CB8AC3E}">
        <p14:creationId xmlns="" xmlns:p14="http://schemas.microsoft.com/office/powerpoint/2010/main" val="3558791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47306" y="140834"/>
            <a:ext cx="5587094" cy="6624698"/>
          </a:xfrm>
          <a:prstGeom prst="rect">
            <a:avLst/>
          </a:prstGeom>
        </p:spPr>
      </p:pic>
    </p:spTree>
    <p:extLst>
      <p:ext uri="{BB962C8B-B14F-4D97-AF65-F5344CB8AC3E}">
        <p14:creationId xmlns="" xmlns:p14="http://schemas.microsoft.com/office/powerpoint/2010/main" val="3944758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7457"/>
            <a:ext cx="10353761" cy="794657"/>
          </a:xfrm>
        </p:spPr>
        <p:txBody>
          <a:bodyPr/>
          <a:lstStyle/>
          <a:p>
            <a:r>
              <a:rPr lang="en-US" b="0" dirty="0"/>
              <a:t>Self-validating input </a:t>
            </a:r>
            <a:r>
              <a:rPr lang="en-US" b="0" dirty="0" smtClean="0"/>
              <a:t>types</a:t>
            </a:r>
            <a:endParaRPr lang="en-US" dirty="0"/>
          </a:p>
        </p:txBody>
      </p:sp>
      <p:sp>
        <p:nvSpPr>
          <p:cNvPr id="3" name="Content Placeholder 2"/>
          <p:cNvSpPr>
            <a:spLocks noGrp="1"/>
          </p:cNvSpPr>
          <p:nvPr>
            <p:ph idx="1"/>
          </p:nvPr>
        </p:nvSpPr>
        <p:spPr>
          <a:xfrm>
            <a:off x="739624" y="1236093"/>
            <a:ext cx="10984290" cy="5349764"/>
          </a:xfrm>
        </p:spPr>
        <p:txBody>
          <a:bodyPr>
            <a:normAutofit lnSpcReduction="10000"/>
          </a:bodyPr>
          <a:lstStyle/>
          <a:p>
            <a:pPr marL="0" indent="0">
              <a:buNone/>
            </a:pPr>
            <a:r>
              <a:rPr lang="en-US" b="1" u="sng" dirty="0" smtClean="0">
                <a:solidFill>
                  <a:srgbClr val="FF0000"/>
                </a:solidFill>
              </a:rPr>
              <a:t>input type </a:t>
            </a:r>
            <a:r>
              <a:rPr lang="en-US" b="1" dirty="0" smtClean="0">
                <a:solidFill>
                  <a:srgbClr val="FF0000"/>
                </a:solidFill>
              </a:rPr>
              <a:t>				</a:t>
            </a:r>
            <a:r>
              <a:rPr lang="en-US" b="1" u="sng" dirty="0" smtClean="0">
                <a:solidFill>
                  <a:srgbClr val="FF0000"/>
                </a:solidFill>
              </a:rPr>
              <a:t>Format</a:t>
            </a:r>
          </a:p>
          <a:p>
            <a:pPr marL="0" indent="0">
              <a:buNone/>
            </a:pPr>
            <a:r>
              <a:rPr lang="en-US" dirty="0" smtClean="0"/>
              <a:t>Color				 </a:t>
            </a:r>
            <a:r>
              <a:rPr lang="en-US" dirty="0"/>
              <a:t>Hexadecimal code</a:t>
            </a:r>
          </a:p>
          <a:p>
            <a:pPr marL="0" indent="0">
              <a:buNone/>
            </a:pPr>
            <a:r>
              <a:rPr lang="en-US" dirty="0" smtClean="0"/>
              <a:t>Date			 	</a:t>
            </a:r>
            <a:r>
              <a:rPr lang="en-US" dirty="0" err="1" smtClean="0"/>
              <a:t>yyyy</a:t>
            </a:r>
            <a:r>
              <a:rPr lang="en-US" dirty="0" smtClean="0"/>
              <a:t>-mm-</a:t>
            </a:r>
            <a:r>
              <a:rPr lang="en-US" dirty="0" err="1" smtClean="0"/>
              <a:t>dd</a:t>
            </a:r>
            <a:endParaRPr lang="en-US" dirty="0"/>
          </a:p>
          <a:p>
            <a:pPr marL="0" indent="0">
              <a:buNone/>
            </a:pPr>
            <a:r>
              <a:rPr lang="en-US" dirty="0" err="1"/>
              <a:t>datetime</a:t>
            </a:r>
            <a:r>
              <a:rPr lang="en-US" dirty="0"/>
              <a:t> </a:t>
            </a:r>
            <a:r>
              <a:rPr lang="en-US" dirty="0" smtClean="0"/>
              <a:t>			</a:t>
            </a:r>
            <a:r>
              <a:rPr lang="en-US" dirty="0" err="1" smtClean="0"/>
              <a:t>yyyy</a:t>
            </a:r>
            <a:r>
              <a:rPr lang="en-US" dirty="0" smtClean="0"/>
              <a:t>-mm-</a:t>
            </a:r>
            <a:r>
              <a:rPr lang="en-US" dirty="0" err="1" smtClean="0"/>
              <a:t>dd</a:t>
            </a:r>
            <a:endParaRPr lang="en-US" dirty="0"/>
          </a:p>
          <a:p>
            <a:pPr marL="0" indent="0">
              <a:buNone/>
            </a:pPr>
            <a:r>
              <a:rPr lang="en-US" dirty="0" err="1"/>
              <a:t>datetime</a:t>
            </a:r>
            <a:r>
              <a:rPr lang="en-US" dirty="0"/>
              <a:t>-local </a:t>
            </a:r>
            <a:r>
              <a:rPr lang="en-US" dirty="0" smtClean="0"/>
              <a:t>			</a:t>
            </a:r>
            <a:r>
              <a:rPr lang="en-US" dirty="0" err="1" smtClean="0"/>
              <a:t>yyyy-mm-ddThh:mm</a:t>
            </a:r>
            <a:endParaRPr lang="en-US" dirty="0"/>
          </a:p>
          <a:p>
            <a:pPr marL="0" indent="0">
              <a:buNone/>
            </a:pPr>
            <a:r>
              <a:rPr lang="en-US" dirty="0"/>
              <a:t>month </a:t>
            </a:r>
            <a:r>
              <a:rPr lang="en-US" dirty="0" smtClean="0"/>
              <a:t>				</a:t>
            </a:r>
            <a:r>
              <a:rPr lang="en-US" dirty="0" err="1" smtClean="0"/>
              <a:t>yyyy</a:t>
            </a:r>
            <a:r>
              <a:rPr lang="en-US" dirty="0" smtClean="0"/>
              <a:t>-mm</a:t>
            </a:r>
            <a:endParaRPr lang="en-US" dirty="0"/>
          </a:p>
          <a:p>
            <a:pPr marL="0" indent="0">
              <a:buNone/>
            </a:pPr>
            <a:r>
              <a:rPr lang="en-US" dirty="0"/>
              <a:t>number </a:t>
            </a:r>
            <a:r>
              <a:rPr lang="en-US" dirty="0" smtClean="0"/>
              <a:t>			Any </a:t>
            </a:r>
            <a:r>
              <a:rPr lang="en-US" dirty="0"/>
              <a:t>numerical value</a:t>
            </a:r>
          </a:p>
          <a:p>
            <a:pPr marL="0" indent="0">
              <a:buNone/>
            </a:pPr>
            <a:r>
              <a:rPr lang="en-US" dirty="0"/>
              <a:t>email </a:t>
            </a:r>
            <a:r>
              <a:rPr lang="en-US" dirty="0" smtClean="0"/>
              <a:t>				name@domain.com</a:t>
            </a:r>
            <a:endParaRPr lang="en-US" dirty="0"/>
          </a:p>
          <a:p>
            <a:pPr marL="0" indent="0">
              <a:buNone/>
            </a:pPr>
            <a:r>
              <a:rPr lang="en-US" dirty="0" err="1"/>
              <a:t>url</a:t>
            </a:r>
            <a:r>
              <a:rPr lang="en-US" dirty="0"/>
              <a:t> </a:t>
            </a:r>
            <a:r>
              <a:rPr lang="en-US" dirty="0" smtClean="0"/>
              <a:t>				http</a:t>
            </a:r>
            <a:r>
              <a:rPr lang="en-US" dirty="0"/>
              <a:t>://www.domainname.com</a:t>
            </a:r>
          </a:p>
          <a:p>
            <a:pPr marL="0" indent="0">
              <a:buNone/>
            </a:pPr>
            <a:r>
              <a:rPr lang="en-US" dirty="0"/>
              <a:t>time </a:t>
            </a:r>
            <a:r>
              <a:rPr lang="en-US" dirty="0" smtClean="0"/>
              <a:t>				</a:t>
            </a:r>
            <a:r>
              <a:rPr lang="en-US" dirty="0" err="1" smtClean="0"/>
              <a:t>hh:mm</a:t>
            </a:r>
            <a:endParaRPr lang="en-US" dirty="0"/>
          </a:p>
          <a:p>
            <a:pPr marL="0" indent="0">
              <a:buNone/>
            </a:pPr>
            <a:r>
              <a:rPr lang="en-US" dirty="0"/>
              <a:t>week </a:t>
            </a:r>
            <a:r>
              <a:rPr lang="en-US" dirty="0" smtClean="0"/>
              <a:t>				</a:t>
            </a:r>
            <a:r>
              <a:rPr lang="en-US" dirty="0" err="1" smtClean="0"/>
              <a:t>yyyy-Wnn</a:t>
            </a:r>
            <a:endParaRPr lang="en-US" dirty="0"/>
          </a:p>
        </p:txBody>
      </p:sp>
    </p:spTree>
    <p:extLst>
      <p:ext uri="{BB962C8B-B14F-4D97-AF65-F5344CB8AC3E}">
        <p14:creationId xmlns="" xmlns:p14="http://schemas.microsoft.com/office/powerpoint/2010/main" val="22098520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4885" y="0"/>
            <a:ext cx="8159601" cy="6858000"/>
          </a:xfrm>
          <a:prstGeom prst="rect">
            <a:avLst/>
          </a:prstGeom>
        </p:spPr>
      </p:pic>
    </p:spTree>
    <p:extLst>
      <p:ext uri="{BB962C8B-B14F-4D97-AF65-F5344CB8AC3E}">
        <p14:creationId xmlns="" xmlns:p14="http://schemas.microsoft.com/office/powerpoint/2010/main" val="16050897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9977" y="222069"/>
            <a:ext cx="8739052" cy="1200329"/>
          </a:xfrm>
          <a:prstGeom prst="rect">
            <a:avLst/>
          </a:prstGeom>
          <a:noFill/>
        </p:spPr>
        <p:txBody>
          <a:bodyPr wrap="square" rtlCol="0">
            <a:spAutoFit/>
          </a:bodyPr>
          <a:lstStyle/>
          <a:p>
            <a:pPr algn="ctr"/>
            <a:r>
              <a:rPr lang="en-US" sz="3600" dirty="0" smtClean="0">
                <a:solidFill>
                  <a:srgbClr val="FFFF00"/>
                </a:solidFill>
              </a:rPr>
              <a:t>Input and </a:t>
            </a:r>
            <a:r>
              <a:rPr lang="en-US" sz="3600" dirty="0" err="1" smtClean="0">
                <a:solidFill>
                  <a:srgbClr val="FFFF00"/>
                </a:solidFill>
              </a:rPr>
              <a:t>datalist</a:t>
            </a:r>
            <a:r>
              <a:rPr lang="en-US" sz="3600" dirty="0" smtClean="0">
                <a:solidFill>
                  <a:srgbClr val="FFFF00"/>
                </a:solidFill>
              </a:rPr>
              <a:t> element </a:t>
            </a:r>
          </a:p>
          <a:p>
            <a:pPr algn="ctr"/>
            <a:r>
              <a:rPr lang="en-US" sz="3600" dirty="0" smtClean="0">
                <a:solidFill>
                  <a:srgbClr val="FFFF00"/>
                </a:solidFill>
              </a:rPr>
              <a:t>and  autocomplete attribute</a:t>
            </a:r>
            <a:endParaRPr lang="en-IN" sz="3600" dirty="0"/>
          </a:p>
        </p:txBody>
      </p:sp>
      <p:sp>
        <p:nvSpPr>
          <p:cNvPr id="7" name="Content Placeholder 2"/>
          <p:cNvSpPr txBox="1">
            <a:spLocks/>
          </p:cNvSpPr>
          <p:nvPr/>
        </p:nvSpPr>
        <p:spPr>
          <a:xfrm>
            <a:off x="307657" y="1100099"/>
            <a:ext cx="11385579" cy="52000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en-US" sz="2800" dirty="0"/>
          </a:p>
        </p:txBody>
      </p:sp>
      <p:sp>
        <p:nvSpPr>
          <p:cNvPr id="9" name="Content Placeholder 2"/>
          <p:cNvSpPr>
            <a:spLocks noGrp="1"/>
          </p:cNvSpPr>
          <p:nvPr>
            <p:ph idx="1"/>
          </p:nvPr>
        </p:nvSpPr>
        <p:spPr>
          <a:xfrm>
            <a:off x="739624" y="1422397"/>
            <a:ext cx="10984290" cy="5163459"/>
          </a:xfrm>
        </p:spPr>
        <p:txBody>
          <a:bodyPr>
            <a:noAutofit/>
          </a:bodyPr>
          <a:lstStyle/>
          <a:p>
            <a:r>
              <a:rPr lang="en-US" sz="2200" dirty="0"/>
              <a:t>The </a:t>
            </a:r>
            <a:r>
              <a:rPr lang="en-US" sz="2200" dirty="0">
                <a:solidFill>
                  <a:srgbClr val="00B050"/>
                </a:solidFill>
              </a:rPr>
              <a:t>autocomplete </a:t>
            </a:r>
            <a:r>
              <a:rPr lang="en-US" sz="2200" b="1" dirty="0">
                <a:solidFill>
                  <a:srgbClr val="00B050"/>
                </a:solidFill>
              </a:rPr>
              <a:t>attribute </a:t>
            </a:r>
            <a:r>
              <a:rPr lang="en-US" sz="2200" b="1" dirty="0" smtClean="0"/>
              <a:t>can </a:t>
            </a:r>
            <a:r>
              <a:rPr lang="en-US" sz="2200" b="1" dirty="0"/>
              <a:t>be used on input types to automatically fill </a:t>
            </a:r>
            <a:r>
              <a:rPr lang="en-US" sz="2200" b="1" dirty="0" smtClean="0"/>
              <a:t>in </a:t>
            </a:r>
            <a:r>
              <a:rPr lang="en-US" sz="2200" dirty="0" smtClean="0"/>
              <a:t>the user </a:t>
            </a:r>
            <a:r>
              <a:rPr lang="en-US" sz="2200" dirty="0"/>
              <a:t>information based on previous </a:t>
            </a:r>
            <a:r>
              <a:rPr lang="en-US" sz="2200" dirty="0" smtClean="0"/>
              <a:t>input such </a:t>
            </a:r>
            <a:r>
              <a:rPr lang="en-US" sz="2200" dirty="0"/>
              <a:t>as name, address or e-mail. You </a:t>
            </a:r>
            <a:r>
              <a:rPr lang="en-US" sz="2200" dirty="0" smtClean="0"/>
              <a:t>can Enable autocomplete </a:t>
            </a:r>
            <a:r>
              <a:rPr lang="en-US" sz="2200" dirty="0"/>
              <a:t>for an entire form or just for specific </a:t>
            </a:r>
            <a:r>
              <a:rPr lang="en-US" sz="2200" dirty="0" smtClean="0"/>
              <a:t>elements.</a:t>
            </a:r>
          </a:p>
          <a:p>
            <a:pPr marL="0" indent="0">
              <a:buNone/>
            </a:pPr>
            <a:r>
              <a:rPr lang="en-US" sz="2200" dirty="0" smtClean="0"/>
              <a:t>		</a:t>
            </a:r>
            <a:r>
              <a:rPr lang="en-US" sz="2200" dirty="0" err="1" smtClean="0">
                <a:solidFill>
                  <a:srgbClr val="FF0000"/>
                </a:solidFill>
              </a:rPr>
              <a:t>Syn</a:t>
            </a:r>
            <a:r>
              <a:rPr lang="en-US" sz="2200" dirty="0" smtClean="0"/>
              <a:t>:- &lt;form autocomplete = “on”&gt;</a:t>
            </a:r>
            <a:endParaRPr lang="en-US" sz="2200" dirty="0"/>
          </a:p>
          <a:p>
            <a:pPr>
              <a:lnSpc>
                <a:spcPct val="100000"/>
              </a:lnSpc>
              <a:spcBef>
                <a:spcPts val="0"/>
              </a:spcBef>
            </a:pPr>
            <a:r>
              <a:rPr lang="en-US" sz="2200" dirty="0" smtClean="0"/>
              <a:t>The </a:t>
            </a:r>
            <a:r>
              <a:rPr lang="en-US" sz="2200" dirty="0" err="1">
                <a:solidFill>
                  <a:srgbClr val="00B050"/>
                </a:solidFill>
              </a:rPr>
              <a:t>datalist</a:t>
            </a:r>
            <a:r>
              <a:rPr lang="en-US" sz="2200" dirty="0">
                <a:solidFill>
                  <a:srgbClr val="00B050"/>
                </a:solidFill>
              </a:rPr>
              <a:t> </a:t>
            </a:r>
            <a:r>
              <a:rPr lang="en-US" sz="2200" b="1" dirty="0" smtClean="0">
                <a:solidFill>
                  <a:srgbClr val="00B050"/>
                </a:solidFill>
              </a:rPr>
              <a:t>element </a:t>
            </a:r>
            <a:r>
              <a:rPr lang="en-US" sz="2200" b="1" dirty="0" smtClean="0"/>
              <a:t>provides </a:t>
            </a:r>
            <a:r>
              <a:rPr lang="en-US" sz="2200" b="1" dirty="0"/>
              <a:t>input options for a text input element. </a:t>
            </a:r>
            <a:endParaRPr lang="en-US" sz="2200" b="1" dirty="0" smtClean="0"/>
          </a:p>
          <a:p>
            <a:pPr>
              <a:lnSpc>
                <a:spcPct val="100000"/>
              </a:lnSpc>
              <a:spcBef>
                <a:spcPts val="0"/>
              </a:spcBef>
            </a:pPr>
            <a:r>
              <a:rPr lang="en-US" sz="2200" b="1" dirty="0" smtClean="0"/>
              <a:t>At </a:t>
            </a:r>
            <a:r>
              <a:rPr lang="en-US" sz="2200" dirty="0" smtClean="0"/>
              <a:t>the </a:t>
            </a:r>
            <a:r>
              <a:rPr lang="en-US" sz="2200" dirty="0"/>
              <a:t>time of this writing</a:t>
            </a:r>
            <a:r>
              <a:rPr lang="en-US" sz="2200" dirty="0" smtClean="0"/>
              <a:t>, </a:t>
            </a:r>
            <a:r>
              <a:rPr lang="en-US" sz="2200" dirty="0" err="1" smtClean="0"/>
              <a:t>datalist</a:t>
            </a:r>
            <a:r>
              <a:rPr lang="en-US" sz="2200" dirty="0" smtClean="0"/>
              <a:t> </a:t>
            </a:r>
            <a:r>
              <a:rPr lang="en-US" sz="2200" dirty="0"/>
              <a:t>support varies by browser. </a:t>
            </a:r>
            <a:endParaRPr lang="en-US" sz="2200" dirty="0" smtClean="0"/>
          </a:p>
          <a:p>
            <a:pPr marL="0" indent="0">
              <a:buNone/>
            </a:pPr>
            <a:r>
              <a:rPr lang="en-US" sz="2200" dirty="0"/>
              <a:t>	</a:t>
            </a:r>
            <a:r>
              <a:rPr lang="en-US" sz="2200" dirty="0" smtClean="0"/>
              <a:t>	</a:t>
            </a:r>
            <a:endParaRPr lang="en-US" sz="2200" dirty="0"/>
          </a:p>
        </p:txBody>
      </p:sp>
      <p:pic>
        <p:nvPicPr>
          <p:cNvPr id="2" name="Picture 1"/>
          <p:cNvPicPr>
            <a:picLocks noChangeAspect="1"/>
          </p:cNvPicPr>
          <p:nvPr/>
        </p:nvPicPr>
        <p:blipFill>
          <a:blip r:embed="rId2"/>
          <a:stretch>
            <a:fillRect/>
          </a:stretch>
        </p:blipFill>
        <p:spPr>
          <a:xfrm>
            <a:off x="591231" y="3885639"/>
            <a:ext cx="6372225" cy="2841732"/>
          </a:xfrm>
          <a:prstGeom prst="rect">
            <a:avLst/>
          </a:prstGeom>
        </p:spPr>
      </p:pic>
      <p:pic>
        <p:nvPicPr>
          <p:cNvPr id="3" name="Picture 2"/>
          <p:cNvPicPr>
            <a:picLocks noChangeAspect="1"/>
          </p:cNvPicPr>
          <p:nvPr/>
        </p:nvPicPr>
        <p:blipFill>
          <a:blip r:embed="rId3"/>
          <a:stretch>
            <a:fillRect/>
          </a:stretch>
        </p:blipFill>
        <p:spPr>
          <a:xfrm>
            <a:off x="7395423" y="3885486"/>
            <a:ext cx="3620920" cy="2678673"/>
          </a:xfrm>
          <a:prstGeom prst="rect">
            <a:avLst/>
          </a:prstGeom>
        </p:spPr>
      </p:pic>
    </p:spTree>
    <p:extLst>
      <p:ext uri="{BB962C8B-B14F-4D97-AF65-F5344CB8AC3E}">
        <p14:creationId xmlns="" xmlns:p14="http://schemas.microsoft.com/office/powerpoint/2010/main" val="9357111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7571" y="97971"/>
            <a:ext cx="7554686" cy="6662057"/>
          </a:xfrm>
          <a:prstGeom prst="rect">
            <a:avLst/>
          </a:prstGeom>
        </p:spPr>
      </p:pic>
    </p:spTree>
    <p:extLst>
      <p:ext uri="{BB962C8B-B14F-4D97-AF65-F5344CB8AC3E}">
        <p14:creationId xmlns="" xmlns:p14="http://schemas.microsoft.com/office/powerpoint/2010/main" val="347718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62243" y="214250"/>
            <a:ext cx="8739052" cy="646331"/>
          </a:xfrm>
          <a:prstGeom prst="rect">
            <a:avLst/>
          </a:prstGeom>
          <a:noFill/>
        </p:spPr>
        <p:txBody>
          <a:bodyPr wrap="square" rtlCol="0">
            <a:spAutoFit/>
          </a:bodyPr>
          <a:lstStyle/>
          <a:p>
            <a:pPr algn="ctr"/>
            <a:r>
              <a:rPr lang="en-US" sz="3600" dirty="0">
                <a:solidFill>
                  <a:srgbClr val="FFFF00"/>
                </a:solidFill>
              </a:rPr>
              <a:t>Page-Structure </a:t>
            </a:r>
            <a:r>
              <a:rPr lang="en-US" sz="3600" dirty="0" smtClean="0">
                <a:solidFill>
                  <a:srgbClr val="FFFF00"/>
                </a:solidFill>
              </a:rPr>
              <a:t>Elements</a:t>
            </a:r>
            <a:endParaRPr lang="en-US" sz="3600" dirty="0">
              <a:solidFill>
                <a:srgbClr val="FFFF00"/>
              </a:solidFill>
            </a:endParaRPr>
          </a:p>
        </p:txBody>
      </p:sp>
      <p:sp>
        <p:nvSpPr>
          <p:cNvPr id="7" name="Content Placeholder 2"/>
          <p:cNvSpPr txBox="1">
            <a:spLocks/>
          </p:cNvSpPr>
          <p:nvPr/>
        </p:nvSpPr>
        <p:spPr>
          <a:xfrm>
            <a:off x="307657" y="1100099"/>
            <a:ext cx="11385579" cy="52000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en-US" sz="2800" dirty="0"/>
          </a:p>
        </p:txBody>
      </p:sp>
      <p:sp>
        <p:nvSpPr>
          <p:cNvPr id="9" name="Content Placeholder 2"/>
          <p:cNvSpPr>
            <a:spLocks noGrp="1"/>
          </p:cNvSpPr>
          <p:nvPr>
            <p:ph idx="1"/>
          </p:nvPr>
        </p:nvSpPr>
        <p:spPr>
          <a:xfrm>
            <a:off x="307657" y="696687"/>
            <a:ext cx="10984290" cy="5603486"/>
          </a:xfrm>
        </p:spPr>
        <p:txBody>
          <a:bodyPr>
            <a:noAutofit/>
          </a:bodyPr>
          <a:lstStyle/>
          <a:p>
            <a:r>
              <a:rPr lang="en-US" sz="2800" dirty="0"/>
              <a:t> headers, 	</a:t>
            </a:r>
            <a:r>
              <a:rPr lang="en-US" sz="2800" dirty="0" smtClean="0"/>
              <a:t>	</a:t>
            </a:r>
          </a:p>
          <a:p>
            <a:r>
              <a:rPr lang="en-US" sz="2800" dirty="0" smtClean="0"/>
              <a:t>footers</a:t>
            </a:r>
            <a:r>
              <a:rPr lang="en-US" sz="2800" dirty="0"/>
              <a:t>, </a:t>
            </a:r>
            <a:endParaRPr lang="en-US" sz="2800" dirty="0" smtClean="0"/>
          </a:p>
          <a:p>
            <a:r>
              <a:rPr lang="en-US" sz="2800" dirty="0" smtClean="0"/>
              <a:t>articles</a:t>
            </a:r>
            <a:r>
              <a:rPr lang="en-US" sz="2800" dirty="0"/>
              <a:t>, </a:t>
            </a:r>
            <a:endParaRPr lang="en-US" sz="2800" dirty="0" smtClean="0"/>
          </a:p>
          <a:p>
            <a:r>
              <a:rPr lang="en-US" sz="2800" dirty="0" smtClean="0"/>
              <a:t>navigation </a:t>
            </a:r>
            <a:r>
              <a:rPr lang="en-US" sz="2800" dirty="0"/>
              <a:t>areas, </a:t>
            </a:r>
            <a:endParaRPr lang="en-US" sz="2800" dirty="0" smtClean="0"/>
          </a:p>
          <a:p>
            <a:r>
              <a:rPr lang="en-US" sz="2800" dirty="0" smtClean="0"/>
              <a:t>asides</a:t>
            </a:r>
            <a:r>
              <a:rPr lang="en-US" sz="2800" dirty="0"/>
              <a:t>, </a:t>
            </a:r>
            <a:endParaRPr lang="en-US" sz="2800" dirty="0" smtClean="0"/>
          </a:p>
          <a:p>
            <a:r>
              <a:rPr lang="en-US" sz="2800" dirty="0" smtClean="0"/>
              <a:t>Figures ,</a:t>
            </a:r>
          </a:p>
          <a:p>
            <a:r>
              <a:rPr lang="en-US" sz="2800" dirty="0" smtClean="0"/>
              <a:t>Meter element (visual representation of measure with in a range)</a:t>
            </a:r>
          </a:p>
          <a:p>
            <a:r>
              <a:rPr lang="en-US" sz="2800" dirty="0" smtClean="0"/>
              <a:t>Mark and </a:t>
            </a:r>
            <a:r>
              <a:rPr lang="en-US" sz="2800" dirty="0" err="1" smtClean="0"/>
              <a:t>wbr</a:t>
            </a:r>
            <a:r>
              <a:rPr lang="en-US" sz="2800" dirty="0" smtClean="0"/>
              <a:t> elements </a:t>
            </a:r>
            <a:r>
              <a:rPr lang="en-US" sz="2400" dirty="0" smtClean="0"/>
              <a:t>(Mark -&gt; High light text, </a:t>
            </a:r>
            <a:r>
              <a:rPr lang="en-US" sz="2400" dirty="0" err="1" smtClean="0"/>
              <a:t>Wbt</a:t>
            </a:r>
            <a:r>
              <a:rPr lang="en-US" sz="2400" dirty="0" smtClean="0"/>
              <a:t> -&gt; Warp text)</a:t>
            </a:r>
            <a:endParaRPr lang="en-US" sz="2800" dirty="0" smtClean="0"/>
          </a:p>
        </p:txBody>
      </p:sp>
    </p:spTree>
    <p:extLst>
      <p:ext uri="{BB962C8B-B14F-4D97-AF65-F5344CB8AC3E}">
        <p14:creationId xmlns="" xmlns:p14="http://schemas.microsoft.com/office/powerpoint/2010/main" val="2721544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5 tags header, footer, nav, article, section, aside, a first glance (warning, could be misleading, see text"/>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81603" y="121783"/>
            <a:ext cx="8836026" cy="663828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89945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9977" y="222069"/>
            <a:ext cx="8739052" cy="646331"/>
          </a:xfrm>
          <a:prstGeom prst="rect">
            <a:avLst/>
          </a:prstGeom>
          <a:noFill/>
        </p:spPr>
        <p:txBody>
          <a:bodyPr wrap="square" rtlCol="0">
            <a:spAutoFit/>
          </a:bodyPr>
          <a:lstStyle/>
          <a:p>
            <a:pPr algn="ctr"/>
            <a:r>
              <a:rPr lang="en-US" sz="3600" dirty="0" smtClean="0">
                <a:solidFill>
                  <a:srgbClr val="FFFF00"/>
                </a:solidFill>
              </a:rPr>
              <a:t>Frames</a:t>
            </a:r>
            <a:endParaRPr lang="en-IN" sz="3600" dirty="0"/>
          </a:p>
        </p:txBody>
      </p:sp>
      <p:sp>
        <p:nvSpPr>
          <p:cNvPr id="7" name="Content Placeholder 2"/>
          <p:cNvSpPr txBox="1">
            <a:spLocks/>
          </p:cNvSpPr>
          <p:nvPr/>
        </p:nvSpPr>
        <p:spPr>
          <a:xfrm>
            <a:off x="307657" y="1100099"/>
            <a:ext cx="11385579" cy="52000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en-US" sz="2800" dirty="0"/>
          </a:p>
        </p:txBody>
      </p:sp>
      <p:sp>
        <p:nvSpPr>
          <p:cNvPr id="5" name="Content Placeholder 2"/>
          <p:cNvSpPr>
            <a:spLocks noGrp="1"/>
          </p:cNvSpPr>
          <p:nvPr>
            <p:ph idx="1"/>
          </p:nvPr>
        </p:nvSpPr>
        <p:spPr>
          <a:xfrm>
            <a:off x="184727" y="997527"/>
            <a:ext cx="11674764" cy="5597237"/>
          </a:xfrm>
        </p:spPr>
        <p:txBody>
          <a:bodyPr>
            <a:noAutofit/>
          </a:bodyPr>
          <a:lstStyle/>
          <a:p>
            <a:pPr marL="347663" lvl="1" indent="-293688">
              <a:buFont typeface="Wingdings" panose="05000000000000000000" pitchFamily="2" charset="2"/>
              <a:buChar char="Ø"/>
            </a:pPr>
            <a:r>
              <a:rPr lang="en-US" sz="2400" dirty="0" smtClean="0">
                <a:solidFill>
                  <a:schemeClr val="accent6">
                    <a:lumMod val="60000"/>
                    <a:lumOff val="40000"/>
                  </a:schemeClr>
                </a:solidFill>
              </a:rPr>
              <a:t>Frames</a:t>
            </a:r>
            <a:r>
              <a:rPr lang="en-US" sz="2400" dirty="0" smtClean="0">
                <a:solidFill>
                  <a:schemeClr val="accent3">
                    <a:lumMod val="60000"/>
                    <a:lumOff val="40000"/>
                  </a:schemeClr>
                </a:solidFill>
              </a:rPr>
              <a:t> </a:t>
            </a:r>
            <a:r>
              <a:rPr lang="en-US" sz="2400" dirty="0"/>
              <a:t>are used to divide your browser window into multiple sections where each section can load a separate HTML document. A collection of frames in the browser window is known as a frameset. The window is divided into frames in a similar way the tables are organized: into rows and columns</a:t>
            </a:r>
            <a:r>
              <a:rPr lang="en-US" sz="2400" dirty="0" smtClean="0"/>
              <a:t>.</a:t>
            </a:r>
          </a:p>
          <a:p>
            <a:pPr marL="347663" lvl="1" indent="-293688">
              <a:buFont typeface="Wingdings" panose="05000000000000000000" pitchFamily="2" charset="2"/>
              <a:buChar char="Ø"/>
            </a:pPr>
            <a:r>
              <a:rPr lang="en-US" sz="2400" dirty="0">
                <a:solidFill>
                  <a:schemeClr val="accent6">
                    <a:lumMod val="60000"/>
                    <a:lumOff val="40000"/>
                  </a:schemeClr>
                </a:solidFill>
              </a:rPr>
              <a:t>Syntax</a:t>
            </a:r>
            <a:r>
              <a:rPr lang="en-US" sz="2400" dirty="0" smtClean="0">
                <a:solidFill>
                  <a:schemeClr val="accent6">
                    <a:lumMod val="60000"/>
                    <a:lumOff val="40000"/>
                  </a:schemeClr>
                </a:solidFill>
              </a:rPr>
              <a:t>:-</a:t>
            </a:r>
            <a:endParaRPr lang="en-US" sz="2400" dirty="0">
              <a:solidFill>
                <a:schemeClr val="accent6">
                  <a:lumMod val="60000"/>
                  <a:lumOff val="40000"/>
                </a:schemeClr>
              </a:solidFill>
            </a:endParaRPr>
          </a:p>
          <a:p>
            <a:pPr marL="53975" lvl="1" indent="0">
              <a:buNone/>
            </a:pPr>
            <a:r>
              <a:rPr lang="en-US" sz="2400" dirty="0">
                <a:solidFill>
                  <a:schemeClr val="accent6">
                    <a:lumMod val="60000"/>
                    <a:lumOff val="40000"/>
                  </a:schemeClr>
                </a:solidFill>
              </a:rPr>
              <a:t>	</a:t>
            </a:r>
            <a:r>
              <a:rPr lang="en-US" sz="3200" dirty="0"/>
              <a:t>&lt;frameset cols="20%,*"&gt;</a:t>
            </a:r>
          </a:p>
          <a:p>
            <a:pPr marL="53975" lvl="1" indent="0">
              <a:buNone/>
            </a:pPr>
            <a:r>
              <a:rPr lang="en-US" sz="3200" dirty="0"/>
              <a:t>	</a:t>
            </a:r>
            <a:r>
              <a:rPr lang="en-US" sz="3200" dirty="0" smtClean="0"/>
              <a:t>	&lt;</a:t>
            </a:r>
            <a:r>
              <a:rPr lang="en-US" sz="3200" dirty="0"/>
              <a:t>frame </a:t>
            </a:r>
            <a:r>
              <a:rPr lang="en-US" sz="3200" dirty="0" err="1"/>
              <a:t>src</a:t>
            </a:r>
            <a:r>
              <a:rPr lang="en-US" sz="3200" dirty="0" smtClean="0"/>
              <a:t>=“menu.html</a:t>
            </a:r>
            <a:r>
              <a:rPr lang="en-US" sz="3200" dirty="0"/>
              <a:t>" scrolling="yes"/&gt;</a:t>
            </a:r>
          </a:p>
          <a:p>
            <a:pPr marL="53975" lvl="1" indent="0">
              <a:buNone/>
            </a:pPr>
            <a:r>
              <a:rPr lang="en-US" sz="3200" dirty="0"/>
              <a:t>	</a:t>
            </a:r>
            <a:r>
              <a:rPr lang="en-US" sz="3200" dirty="0" smtClean="0"/>
              <a:t>	&lt;</a:t>
            </a:r>
            <a:r>
              <a:rPr lang="en-US" sz="3200" dirty="0"/>
              <a:t>frame </a:t>
            </a:r>
            <a:r>
              <a:rPr lang="en-US" sz="3200" dirty="0" err="1"/>
              <a:t>src</a:t>
            </a:r>
            <a:r>
              <a:rPr lang="en-US" sz="3200" dirty="0" smtClean="0"/>
              <a:t>=“main-page.html</a:t>
            </a:r>
            <a:r>
              <a:rPr lang="en-US" sz="3200" dirty="0"/>
              <a:t>" /&gt;</a:t>
            </a:r>
          </a:p>
          <a:p>
            <a:pPr marL="53975" lvl="1" indent="0">
              <a:buNone/>
            </a:pPr>
            <a:r>
              <a:rPr lang="en-US" sz="3200" dirty="0" smtClean="0"/>
              <a:t>	&lt;/</a:t>
            </a:r>
            <a:r>
              <a:rPr lang="en-US" sz="3200" dirty="0"/>
              <a:t>frameset&gt;</a:t>
            </a:r>
            <a:endParaRPr lang="en-US" sz="3200" dirty="0" smtClean="0"/>
          </a:p>
        </p:txBody>
      </p:sp>
    </p:spTree>
    <p:extLst>
      <p:ext uri="{BB962C8B-B14F-4D97-AF65-F5344CB8AC3E}">
        <p14:creationId xmlns="" xmlns:p14="http://schemas.microsoft.com/office/powerpoint/2010/main" val="2471629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9977" y="222069"/>
            <a:ext cx="8739052" cy="646331"/>
          </a:xfrm>
          <a:prstGeom prst="rect">
            <a:avLst/>
          </a:prstGeom>
          <a:noFill/>
        </p:spPr>
        <p:txBody>
          <a:bodyPr wrap="square" rtlCol="0">
            <a:spAutoFit/>
          </a:bodyPr>
          <a:lstStyle/>
          <a:p>
            <a:pPr algn="ctr"/>
            <a:r>
              <a:rPr lang="en-US" sz="3600" dirty="0" smtClean="0">
                <a:solidFill>
                  <a:srgbClr val="FFFF00"/>
                </a:solidFill>
              </a:rPr>
              <a:t>Frames</a:t>
            </a:r>
            <a:endParaRPr lang="en-IN" sz="3600" dirty="0"/>
          </a:p>
        </p:txBody>
      </p:sp>
      <p:sp>
        <p:nvSpPr>
          <p:cNvPr id="7" name="Content Placeholder 2"/>
          <p:cNvSpPr txBox="1">
            <a:spLocks/>
          </p:cNvSpPr>
          <p:nvPr/>
        </p:nvSpPr>
        <p:spPr>
          <a:xfrm>
            <a:off x="307657" y="1100099"/>
            <a:ext cx="11385579" cy="52000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en-US" sz="2800" dirty="0"/>
          </a:p>
        </p:txBody>
      </p:sp>
      <p:sp>
        <p:nvSpPr>
          <p:cNvPr id="5" name="Content Placeholder 2"/>
          <p:cNvSpPr>
            <a:spLocks noGrp="1"/>
          </p:cNvSpPr>
          <p:nvPr>
            <p:ph idx="1"/>
          </p:nvPr>
        </p:nvSpPr>
        <p:spPr>
          <a:xfrm>
            <a:off x="184727" y="997527"/>
            <a:ext cx="11674764" cy="5597237"/>
          </a:xfrm>
        </p:spPr>
        <p:txBody>
          <a:bodyPr>
            <a:noAutofit/>
          </a:bodyPr>
          <a:lstStyle/>
          <a:p>
            <a:pPr marL="53975" lvl="1" indent="0">
              <a:buNone/>
            </a:pPr>
            <a:endParaRPr lang="en-US" sz="2400" dirty="0" smtClean="0"/>
          </a:p>
        </p:txBody>
      </p:sp>
      <p:pic>
        <p:nvPicPr>
          <p:cNvPr id="2" name="Picture 1"/>
          <p:cNvPicPr>
            <a:picLocks noChangeAspect="1"/>
          </p:cNvPicPr>
          <p:nvPr/>
        </p:nvPicPr>
        <p:blipFill>
          <a:blip r:embed="rId2"/>
          <a:stretch>
            <a:fillRect/>
          </a:stretch>
        </p:blipFill>
        <p:spPr>
          <a:xfrm>
            <a:off x="141402" y="104451"/>
            <a:ext cx="11974398" cy="6735599"/>
          </a:xfrm>
          <a:prstGeom prst="rect">
            <a:avLst/>
          </a:prstGeom>
        </p:spPr>
      </p:pic>
    </p:spTree>
    <p:extLst>
      <p:ext uri="{BB962C8B-B14F-4D97-AF65-F5344CB8AC3E}">
        <p14:creationId xmlns="" xmlns:p14="http://schemas.microsoft.com/office/powerpoint/2010/main" val="465791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 xmlns:p14="http://schemas.microsoft.com/office/powerpoint/2010/main" val="246550036"/>
              </p:ext>
            </p:extLst>
          </p:nvPr>
        </p:nvGraphicFramePr>
        <p:xfrm>
          <a:off x="1002588" y="431075"/>
          <a:ext cx="9763383" cy="6149148"/>
        </p:xfrm>
        <a:graphic>
          <a:graphicData uri="http://schemas.openxmlformats.org/drawingml/2006/table">
            <a:tbl>
              <a:tblPr/>
              <a:tblGrid>
                <a:gridCol w="1412281">
                  <a:extLst>
                    <a:ext uri="{9D8B030D-6E8A-4147-A177-3AD203B41FA5}">
                      <a16:colId xmlns:a16="http://schemas.microsoft.com/office/drawing/2014/main" xmlns="" val="3629858602"/>
                    </a:ext>
                  </a:extLst>
                </a:gridCol>
                <a:gridCol w="3942389">
                  <a:extLst>
                    <a:ext uri="{9D8B030D-6E8A-4147-A177-3AD203B41FA5}">
                      <a16:colId xmlns:a16="http://schemas.microsoft.com/office/drawing/2014/main" xmlns="" val="1655752703"/>
                    </a:ext>
                  </a:extLst>
                </a:gridCol>
                <a:gridCol w="2133600">
                  <a:extLst>
                    <a:ext uri="{9D8B030D-6E8A-4147-A177-3AD203B41FA5}">
                      <a16:colId xmlns:a16="http://schemas.microsoft.com/office/drawing/2014/main" xmlns="" val="420911709"/>
                    </a:ext>
                  </a:extLst>
                </a:gridCol>
                <a:gridCol w="2275113">
                  <a:extLst>
                    <a:ext uri="{9D8B030D-6E8A-4147-A177-3AD203B41FA5}">
                      <a16:colId xmlns:a16="http://schemas.microsoft.com/office/drawing/2014/main" xmlns="" val="1360788602"/>
                    </a:ext>
                  </a:extLst>
                </a:gridCol>
              </a:tblGrid>
              <a:tr h="392545">
                <a:tc>
                  <a:txBody>
                    <a:bodyPr/>
                    <a:lstStyle/>
                    <a:p>
                      <a:r>
                        <a:rPr lang="en-US" sz="2400" dirty="0">
                          <a:solidFill>
                            <a:schemeClr val="accent5"/>
                          </a:solidFill>
                        </a:rPr>
                        <a:t>Result</a:t>
                      </a:r>
                    </a:p>
                  </a:txBody>
                  <a:tcPr marL="79115" marR="79115" marT="39558" marB="39558" anchor="ctr">
                    <a:lnL>
                      <a:noFill/>
                    </a:lnL>
                    <a:lnR>
                      <a:noFill/>
                    </a:lnR>
                    <a:lnT>
                      <a:noFill/>
                    </a:lnT>
                    <a:lnB>
                      <a:noFill/>
                    </a:lnB>
                  </a:tcPr>
                </a:tc>
                <a:tc>
                  <a:txBody>
                    <a:bodyPr/>
                    <a:lstStyle/>
                    <a:p>
                      <a:r>
                        <a:rPr lang="en-US" sz="2400" dirty="0">
                          <a:solidFill>
                            <a:schemeClr val="accent5"/>
                          </a:solidFill>
                        </a:rPr>
                        <a:t>Description</a:t>
                      </a:r>
                    </a:p>
                  </a:txBody>
                  <a:tcPr marL="79115" marR="79115" marT="39558" marB="39558" anchor="ctr">
                    <a:lnL>
                      <a:noFill/>
                    </a:lnL>
                    <a:lnR>
                      <a:noFill/>
                    </a:lnR>
                    <a:lnT>
                      <a:noFill/>
                    </a:lnT>
                    <a:lnB>
                      <a:noFill/>
                    </a:lnB>
                  </a:tcPr>
                </a:tc>
                <a:tc>
                  <a:txBody>
                    <a:bodyPr/>
                    <a:lstStyle/>
                    <a:p>
                      <a:r>
                        <a:rPr lang="en-US" sz="2400" dirty="0">
                          <a:solidFill>
                            <a:schemeClr val="accent5"/>
                          </a:solidFill>
                        </a:rPr>
                        <a:t>Entity Name</a:t>
                      </a:r>
                    </a:p>
                  </a:txBody>
                  <a:tcPr marL="79115" marR="79115" marT="39558" marB="39558" anchor="ctr">
                    <a:lnL>
                      <a:noFill/>
                    </a:lnL>
                    <a:lnR>
                      <a:noFill/>
                    </a:lnR>
                    <a:lnT>
                      <a:noFill/>
                    </a:lnT>
                    <a:lnB>
                      <a:noFill/>
                    </a:lnB>
                  </a:tcPr>
                </a:tc>
                <a:tc>
                  <a:txBody>
                    <a:bodyPr/>
                    <a:lstStyle/>
                    <a:p>
                      <a:r>
                        <a:rPr lang="en-US" sz="2400" dirty="0">
                          <a:solidFill>
                            <a:schemeClr val="accent5"/>
                          </a:solidFill>
                        </a:rPr>
                        <a:t>Entity Number</a:t>
                      </a:r>
                    </a:p>
                  </a:txBody>
                  <a:tcPr marL="79115" marR="79115" marT="39558" marB="39558" anchor="ctr">
                    <a:lnL>
                      <a:noFill/>
                    </a:lnL>
                    <a:lnR>
                      <a:noFill/>
                    </a:lnR>
                    <a:lnT>
                      <a:noFill/>
                    </a:lnT>
                    <a:lnB>
                      <a:noFill/>
                    </a:lnB>
                  </a:tcPr>
                </a:tc>
                <a:extLst>
                  <a:ext uri="{0D108BD9-81ED-4DB2-BD59-A6C34878D82A}">
                    <a16:rowId xmlns:a16="http://schemas.microsoft.com/office/drawing/2014/main" xmlns="" val="1377403482"/>
                  </a:ext>
                </a:extLst>
              </a:tr>
              <a:tr h="392545">
                <a:tc>
                  <a:txBody>
                    <a:bodyPr/>
                    <a:lstStyle/>
                    <a:p>
                      <a:endParaRPr lang="en-US" sz="2400" dirty="0">
                        <a:effectLst/>
                      </a:endParaRPr>
                    </a:p>
                  </a:txBody>
                  <a:tcPr marL="79115" marR="79115" marT="39558" marB="39558" anchor="ctr">
                    <a:lnL>
                      <a:noFill/>
                    </a:lnL>
                    <a:lnR>
                      <a:noFill/>
                    </a:lnR>
                    <a:lnT>
                      <a:noFill/>
                    </a:lnT>
                    <a:lnB>
                      <a:noFill/>
                    </a:lnB>
                  </a:tcPr>
                </a:tc>
                <a:tc>
                  <a:txBody>
                    <a:bodyPr/>
                    <a:lstStyle/>
                    <a:p>
                      <a:r>
                        <a:rPr lang="en-US" sz="2400" dirty="0">
                          <a:effectLst/>
                        </a:rPr>
                        <a:t>non-breaking space</a:t>
                      </a:r>
                    </a:p>
                  </a:txBody>
                  <a:tcPr marL="79115" marR="79115" marT="39558" marB="39558" anchor="ctr">
                    <a:lnL>
                      <a:noFill/>
                    </a:lnL>
                    <a:lnR>
                      <a:noFill/>
                    </a:lnR>
                    <a:lnT>
                      <a:noFill/>
                    </a:lnT>
                    <a:lnB>
                      <a:noFill/>
                    </a:lnB>
                  </a:tcPr>
                </a:tc>
                <a:tc>
                  <a:txBody>
                    <a:bodyPr/>
                    <a:lstStyle/>
                    <a:p>
                      <a:pPr algn="ctr"/>
                      <a:r>
                        <a:rPr lang="en-US" sz="2400" dirty="0">
                          <a:effectLst/>
                        </a:rPr>
                        <a:t>&amp;</a:t>
                      </a:r>
                      <a:r>
                        <a:rPr lang="en-US" sz="2400" dirty="0" err="1">
                          <a:effectLst/>
                        </a:rPr>
                        <a:t>nbsp</a:t>
                      </a:r>
                      <a:r>
                        <a:rPr lang="en-US" sz="2400" dirty="0">
                          <a:effectLst/>
                        </a:rPr>
                        <a:t>;</a:t>
                      </a:r>
                    </a:p>
                  </a:txBody>
                  <a:tcPr marL="79115" marR="79115" marT="39558" marB="39558" anchor="ctr">
                    <a:lnL>
                      <a:noFill/>
                    </a:lnL>
                    <a:lnR>
                      <a:noFill/>
                    </a:lnR>
                    <a:lnT>
                      <a:noFill/>
                    </a:lnT>
                    <a:lnB>
                      <a:noFill/>
                    </a:lnB>
                  </a:tcPr>
                </a:tc>
                <a:tc>
                  <a:txBody>
                    <a:bodyPr/>
                    <a:lstStyle/>
                    <a:p>
                      <a:pPr algn="ctr"/>
                      <a:r>
                        <a:rPr lang="en-US" sz="2400" dirty="0">
                          <a:effectLst/>
                        </a:rPr>
                        <a:t>&amp;#160;</a:t>
                      </a:r>
                    </a:p>
                  </a:txBody>
                  <a:tcPr marL="79115" marR="79115" marT="39558" marB="39558" anchor="ctr">
                    <a:lnL>
                      <a:noFill/>
                    </a:lnL>
                    <a:lnR>
                      <a:noFill/>
                    </a:lnR>
                    <a:lnT>
                      <a:noFill/>
                    </a:lnT>
                    <a:lnB>
                      <a:noFill/>
                    </a:lnB>
                  </a:tcPr>
                </a:tc>
                <a:extLst>
                  <a:ext uri="{0D108BD9-81ED-4DB2-BD59-A6C34878D82A}">
                    <a16:rowId xmlns:a16="http://schemas.microsoft.com/office/drawing/2014/main" xmlns="" val="2258477389"/>
                  </a:ext>
                </a:extLst>
              </a:tr>
              <a:tr h="392545">
                <a:tc>
                  <a:txBody>
                    <a:bodyPr/>
                    <a:lstStyle/>
                    <a:p>
                      <a:pPr algn="ctr"/>
                      <a:r>
                        <a:rPr lang="en-US" sz="2400" dirty="0"/>
                        <a:t>&lt;</a:t>
                      </a:r>
                    </a:p>
                  </a:txBody>
                  <a:tcPr marL="79115" marR="79115" marT="39558" marB="39558" anchor="ctr">
                    <a:lnL>
                      <a:noFill/>
                    </a:lnL>
                    <a:lnR>
                      <a:noFill/>
                    </a:lnR>
                    <a:lnT>
                      <a:noFill/>
                    </a:lnT>
                    <a:lnB>
                      <a:noFill/>
                    </a:lnB>
                  </a:tcPr>
                </a:tc>
                <a:tc>
                  <a:txBody>
                    <a:bodyPr/>
                    <a:lstStyle/>
                    <a:p>
                      <a:r>
                        <a:rPr lang="en-US" sz="2400" dirty="0"/>
                        <a:t>less than</a:t>
                      </a:r>
                    </a:p>
                  </a:txBody>
                  <a:tcPr marL="79115" marR="79115" marT="39558" marB="39558" anchor="ctr">
                    <a:lnL>
                      <a:noFill/>
                    </a:lnL>
                    <a:lnR>
                      <a:noFill/>
                    </a:lnR>
                    <a:lnT>
                      <a:noFill/>
                    </a:lnT>
                    <a:lnB>
                      <a:noFill/>
                    </a:lnB>
                  </a:tcPr>
                </a:tc>
                <a:tc>
                  <a:txBody>
                    <a:bodyPr/>
                    <a:lstStyle/>
                    <a:p>
                      <a:pPr algn="ctr"/>
                      <a:r>
                        <a:rPr lang="en-US" sz="2400" dirty="0"/>
                        <a:t>&amp;</a:t>
                      </a:r>
                      <a:r>
                        <a:rPr lang="en-US" sz="2400" dirty="0" err="1"/>
                        <a:t>lt</a:t>
                      </a:r>
                      <a:r>
                        <a:rPr lang="en-US" sz="2400" dirty="0"/>
                        <a:t>;</a:t>
                      </a:r>
                    </a:p>
                  </a:txBody>
                  <a:tcPr marL="79115" marR="79115" marT="39558" marB="39558" anchor="ctr">
                    <a:lnL>
                      <a:noFill/>
                    </a:lnL>
                    <a:lnR>
                      <a:noFill/>
                    </a:lnR>
                    <a:lnT>
                      <a:noFill/>
                    </a:lnT>
                    <a:lnB>
                      <a:noFill/>
                    </a:lnB>
                  </a:tcPr>
                </a:tc>
                <a:tc>
                  <a:txBody>
                    <a:bodyPr/>
                    <a:lstStyle/>
                    <a:p>
                      <a:pPr algn="ctr"/>
                      <a:r>
                        <a:rPr lang="en-US" sz="2400" dirty="0"/>
                        <a:t>&amp;#60;</a:t>
                      </a:r>
                    </a:p>
                  </a:txBody>
                  <a:tcPr marL="79115" marR="79115" marT="39558" marB="39558" anchor="ctr">
                    <a:lnL>
                      <a:noFill/>
                    </a:lnL>
                    <a:lnR>
                      <a:noFill/>
                    </a:lnR>
                    <a:lnT>
                      <a:noFill/>
                    </a:lnT>
                    <a:lnB>
                      <a:noFill/>
                    </a:lnB>
                  </a:tcPr>
                </a:tc>
                <a:extLst>
                  <a:ext uri="{0D108BD9-81ED-4DB2-BD59-A6C34878D82A}">
                    <a16:rowId xmlns:a16="http://schemas.microsoft.com/office/drawing/2014/main" xmlns="" val="3666981871"/>
                  </a:ext>
                </a:extLst>
              </a:tr>
              <a:tr h="392545">
                <a:tc>
                  <a:txBody>
                    <a:bodyPr/>
                    <a:lstStyle/>
                    <a:p>
                      <a:pPr algn="ctr"/>
                      <a:r>
                        <a:rPr lang="en-US" sz="2400" dirty="0"/>
                        <a:t>&gt;</a:t>
                      </a:r>
                    </a:p>
                  </a:txBody>
                  <a:tcPr marL="79115" marR="79115" marT="39558" marB="39558" anchor="ctr">
                    <a:lnL>
                      <a:noFill/>
                    </a:lnL>
                    <a:lnR>
                      <a:noFill/>
                    </a:lnR>
                    <a:lnT>
                      <a:noFill/>
                    </a:lnT>
                    <a:lnB>
                      <a:noFill/>
                    </a:lnB>
                  </a:tcPr>
                </a:tc>
                <a:tc>
                  <a:txBody>
                    <a:bodyPr/>
                    <a:lstStyle/>
                    <a:p>
                      <a:r>
                        <a:rPr lang="en-US" sz="2400" dirty="0"/>
                        <a:t>greater than</a:t>
                      </a:r>
                    </a:p>
                  </a:txBody>
                  <a:tcPr marL="79115" marR="79115" marT="39558" marB="39558" anchor="ctr">
                    <a:lnL>
                      <a:noFill/>
                    </a:lnL>
                    <a:lnR>
                      <a:noFill/>
                    </a:lnR>
                    <a:lnT>
                      <a:noFill/>
                    </a:lnT>
                    <a:lnB>
                      <a:noFill/>
                    </a:lnB>
                  </a:tcPr>
                </a:tc>
                <a:tc>
                  <a:txBody>
                    <a:bodyPr/>
                    <a:lstStyle/>
                    <a:p>
                      <a:pPr algn="ctr"/>
                      <a:r>
                        <a:rPr lang="en-US" sz="2400" dirty="0"/>
                        <a:t>&amp;</a:t>
                      </a:r>
                      <a:r>
                        <a:rPr lang="en-US" sz="2400" dirty="0" err="1"/>
                        <a:t>gt</a:t>
                      </a:r>
                      <a:r>
                        <a:rPr lang="en-US" sz="2400" dirty="0"/>
                        <a:t>;</a:t>
                      </a:r>
                    </a:p>
                  </a:txBody>
                  <a:tcPr marL="79115" marR="79115" marT="39558" marB="39558" anchor="ctr">
                    <a:lnL>
                      <a:noFill/>
                    </a:lnL>
                    <a:lnR>
                      <a:noFill/>
                    </a:lnR>
                    <a:lnT>
                      <a:noFill/>
                    </a:lnT>
                    <a:lnB>
                      <a:noFill/>
                    </a:lnB>
                  </a:tcPr>
                </a:tc>
                <a:tc>
                  <a:txBody>
                    <a:bodyPr/>
                    <a:lstStyle/>
                    <a:p>
                      <a:pPr algn="ctr"/>
                      <a:r>
                        <a:rPr lang="en-US" sz="2400" dirty="0"/>
                        <a:t>&amp;#62;</a:t>
                      </a:r>
                    </a:p>
                  </a:txBody>
                  <a:tcPr marL="79115" marR="79115" marT="39558" marB="39558" anchor="ctr">
                    <a:lnL>
                      <a:noFill/>
                    </a:lnL>
                    <a:lnR>
                      <a:noFill/>
                    </a:lnR>
                    <a:lnT>
                      <a:noFill/>
                    </a:lnT>
                    <a:lnB>
                      <a:noFill/>
                    </a:lnB>
                  </a:tcPr>
                </a:tc>
                <a:extLst>
                  <a:ext uri="{0D108BD9-81ED-4DB2-BD59-A6C34878D82A}">
                    <a16:rowId xmlns:a16="http://schemas.microsoft.com/office/drawing/2014/main" xmlns="" val="2020804490"/>
                  </a:ext>
                </a:extLst>
              </a:tr>
              <a:tr h="392545">
                <a:tc>
                  <a:txBody>
                    <a:bodyPr/>
                    <a:lstStyle/>
                    <a:p>
                      <a:pPr algn="ctr"/>
                      <a:r>
                        <a:rPr lang="en-US" sz="2400" dirty="0"/>
                        <a:t>&amp;</a:t>
                      </a:r>
                    </a:p>
                  </a:txBody>
                  <a:tcPr marL="79115" marR="79115" marT="39558" marB="39558" anchor="ctr">
                    <a:lnL>
                      <a:noFill/>
                    </a:lnL>
                    <a:lnR>
                      <a:noFill/>
                    </a:lnR>
                    <a:lnT>
                      <a:noFill/>
                    </a:lnT>
                    <a:lnB>
                      <a:noFill/>
                    </a:lnB>
                  </a:tcPr>
                </a:tc>
                <a:tc>
                  <a:txBody>
                    <a:bodyPr/>
                    <a:lstStyle/>
                    <a:p>
                      <a:r>
                        <a:rPr lang="en-US" sz="2400" dirty="0"/>
                        <a:t>ampersand</a:t>
                      </a:r>
                    </a:p>
                  </a:txBody>
                  <a:tcPr marL="79115" marR="79115" marT="39558" marB="39558" anchor="ctr">
                    <a:lnL>
                      <a:noFill/>
                    </a:lnL>
                    <a:lnR>
                      <a:noFill/>
                    </a:lnR>
                    <a:lnT>
                      <a:noFill/>
                    </a:lnT>
                    <a:lnB>
                      <a:noFill/>
                    </a:lnB>
                  </a:tcPr>
                </a:tc>
                <a:tc>
                  <a:txBody>
                    <a:bodyPr/>
                    <a:lstStyle/>
                    <a:p>
                      <a:pPr algn="ctr"/>
                      <a:r>
                        <a:rPr lang="en-US" sz="2400" dirty="0"/>
                        <a:t>&amp;amp;</a:t>
                      </a:r>
                    </a:p>
                  </a:txBody>
                  <a:tcPr marL="79115" marR="79115" marT="39558" marB="39558" anchor="ctr">
                    <a:lnL>
                      <a:noFill/>
                    </a:lnL>
                    <a:lnR>
                      <a:noFill/>
                    </a:lnR>
                    <a:lnT>
                      <a:noFill/>
                    </a:lnT>
                    <a:lnB>
                      <a:noFill/>
                    </a:lnB>
                  </a:tcPr>
                </a:tc>
                <a:tc>
                  <a:txBody>
                    <a:bodyPr/>
                    <a:lstStyle/>
                    <a:p>
                      <a:pPr algn="ctr"/>
                      <a:r>
                        <a:rPr lang="en-US" sz="2400" dirty="0"/>
                        <a:t>&amp;#38;</a:t>
                      </a:r>
                    </a:p>
                  </a:txBody>
                  <a:tcPr marL="79115" marR="79115" marT="39558" marB="39558" anchor="ctr">
                    <a:lnL>
                      <a:noFill/>
                    </a:lnL>
                    <a:lnR>
                      <a:noFill/>
                    </a:lnR>
                    <a:lnT>
                      <a:noFill/>
                    </a:lnT>
                    <a:lnB>
                      <a:noFill/>
                    </a:lnB>
                  </a:tcPr>
                </a:tc>
                <a:extLst>
                  <a:ext uri="{0D108BD9-81ED-4DB2-BD59-A6C34878D82A}">
                    <a16:rowId xmlns:a16="http://schemas.microsoft.com/office/drawing/2014/main" xmlns="" val="2404719606"/>
                  </a:ext>
                </a:extLst>
              </a:tr>
              <a:tr h="392545">
                <a:tc>
                  <a:txBody>
                    <a:bodyPr/>
                    <a:lstStyle/>
                    <a:p>
                      <a:pPr algn="ctr"/>
                      <a:r>
                        <a:rPr lang="en-US" sz="2400" dirty="0"/>
                        <a:t>"</a:t>
                      </a:r>
                    </a:p>
                  </a:txBody>
                  <a:tcPr marL="79115" marR="79115" marT="39558" marB="39558" anchor="ctr">
                    <a:lnL>
                      <a:noFill/>
                    </a:lnL>
                    <a:lnR>
                      <a:noFill/>
                    </a:lnR>
                    <a:lnT>
                      <a:noFill/>
                    </a:lnT>
                    <a:lnB>
                      <a:noFill/>
                    </a:lnB>
                  </a:tcPr>
                </a:tc>
                <a:tc>
                  <a:txBody>
                    <a:bodyPr/>
                    <a:lstStyle/>
                    <a:p>
                      <a:r>
                        <a:rPr lang="en-US" sz="2400" dirty="0"/>
                        <a:t>double quotation mark </a:t>
                      </a:r>
                    </a:p>
                  </a:txBody>
                  <a:tcPr marL="79115" marR="79115" marT="39558" marB="39558" anchor="ctr">
                    <a:lnL>
                      <a:noFill/>
                    </a:lnL>
                    <a:lnR>
                      <a:noFill/>
                    </a:lnR>
                    <a:lnT>
                      <a:noFill/>
                    </a:lnT>
                    <a:lnB>
                      <a:noFill/>
                    </a:lnB>
                  </a:tcPr>
                </a:tc>
                <a:tc>
                  <a:txBody>
                    <a:bodyPr/>
                    <a:lstStyle/>
                    <a:p>
                      <a:pPr algn="ctr"/>
                      <a:r>
                        <a:rPr lang="en-US" sz="2400" dirty="0"/>
                        <a:t>&amp;</a:t>
                      </a:r>
                      <a:r>
                        <a:rPr lang="en-US" sz="2400" dirty="0" err="1"/>
                        <a:t>quot</a:t>
                      </a:r>
                      <a:r>
                        <a:rPr lang="en-US" sz="2400" dirty="0"/>
                        <a:t>;</a:t>
                      </a:r>
                    </a:p>
                  </a:txBody>
                  <a:tcPr marL="79115" marR="79115" marT="39558" marB="39558" anchor="ctr">
                    <a:lnL>
                      <a:noFill/>
                    </a:lnL>
                    <a:lnR>
                      <a:noFill/>
                    </a:lnR>
                    <a:lnT>
                      <a:noFill/>
                    </a:lnT>
                    <a:lnB>
                      <a:noFill/>
                    </a:lnB>
                  </a:tcPr>
                </a:tc>
                <a:tc>
                  <a:txBody>
                    <a:bodyPr/>
                    <a:lstStyle/>
                    <a:p>
                      <a:pPr algn="ctr"/>
                      <a:r>
                        <a:rPr lang="en-US" sz="2400" dirty="0"/>
                        <a:t>&amp;#34;</a:t>
                      </a:r>
                    </a:p>
                  </a:txBody>
                  <a:tcPr marL="79115" marR="79115" marT="39558" marB="39558" anchor="ctr">
                    <a:lnL>
                      <a:noFill/>
                    </a:lnL>
                    <a:lnR>
                      <a:noFill/>
                    </a:lnR>
                    <a:lnT>
                      <a:noFill/>
                    </a:lnT>
                    <a:lnB>
                      <a:noFill/>
                    </a:lnB>
                  </a:tcPr>
                </a:tc>
                <a:extLst>
                  <a:ext uri="{0D108BD9-81ED-4DB2-BD59-A6C34878D82A}">
                    <a16:rowId xmlns:a16="http://schemas.microsoft.com/office/drawing/2014/main" xmlns="" val="2401063775"/>
                  </a:ext>
                </a:extLst>
              </a:tr>
              <a:tr h="688927">
                <a:tc>
                  <a:txBody>
                    <a:bodyPr/>
                    <a:lstStyle/>
                    <a:p>
                      <a:pPr algn="ctr"/>
                      <a:r>
                        <a:rPr lang="en-US" sz="2400" dirty="0"/>
                        <a:t>'</a:t>
                      </a:r>
                    </a:p>
                  </a:txBody>
                  <a:tcPr marL="79115" marR="79115" marT="39558" marB="39558" anchor="ctr">
                    <a:lnL>
                      <a:noFill/>
                    </a:lnL>
                    <a:lnR>
                      <a:noFill/>
                    </a:lnR>
                    <a:lnT>
                      <a:noFill/>
                    </a:lnT>
                    <a:lnB>
                      <a:noFill/>
                    </a:lnB>
                  </a:tcPr>
                </a:tc>
                <a:tc>
                  <a:txBody>
                    <a:bodyPr/>
                    <a:lstStyle/>
                    <a:p>
                      <a:r>
                        <a:rPr lang="en-US" sz="2400" dirty="0"/>
                        <a:t>single quotation mark (apostrophe) </a:t>
                      </a:r>
                    </a:p>
                  </a:txBody>
                  <a:tcPr marL="79115" marR="79115" marT="39558" marB="39558" anchor="ctr">
                    <a:lnL>
                      <a:noFill/>
                    </a:lnL>
                    <a:lnR>
                      <a:noFill/>
                    </a:lnR>
                    <a:lnT>
                      <a:noFill/>
                    </a:lnT>
                    <a:lnB>
                      <a:noFill/>
                    </a:lnB>
                  </a:tcPr>
                </a:tc>
                <a:tc>
                  <a:txBody>
                    <a:bodyPr/>
                    <a:lstStyle/>
                    <a:p>
                      <a:pPr algn="ctr"/>
                      <a:r>
                        <a:rPr lang="en-US" sz="2400" dirty="0"/>
                        <a:t>&amp;</a:t>
                      </a:r>
                      <a:r>
                        <a:rPr lang="en-US" sz="2400" dirty="0" err="1"/>
                        <a:t>apos</a:t>
                      </a:r>
                      <a:r>
                        <a:rPr lang="en-US" sz="2400" dirty="0"/>
                        <a:t>;</a:t>
                      </a:r>
                    </a:p>
                  </a:txBody>
                  <a:tcPr marL="79115" marR="79115" marT="39558" marB="39558" anchor="ctr">
                    <a:lnL>
                      <a:noFill/>
                    </a:lnL>
                    <a:lnR>
                      <a:noFill/>
                    </a:lnR>
                    <a:lnT>
                      <a:noFill/>
                    </a:lnT>
                    <a:lnB>
                      <a:noFill/>
                    </a:lnB>
                  </a:tcPr>
                </a:tc>
                <a:tc>
                  <a:txBody>
                    <a:bodyPr/>
                    <a:lstStyle/>
                    <a:p>
                      <a:pPr algn="ctr"/>
                      <a:r>
                        <a:rPr lang="en-US" sz="2400" dirty="0"/>
                        <a:t>&amp;#39;</a:t>
                      </a:r>
                    </a:p>
                  </a:txBody>
                  <a:tcPr marL="79115" marR="79115" marT="39558" marB="39558" anchor="ctr">
                    <a:lnL>
                      <a:noFill/>
                    </a:lnL>
                    <a:lnR>
                      <a:noFill/>
                    </a:lnR>
                    <a:lnT>
                      <a:noFill/>
                    </a:lnT>
                    <a:lnB>
                      <a:noFill/>
                    </a:lnB>
                  </a:tcPr>
                </a:tc>
                <a:extLst>
                  <a:ext uri="{0D108BD9-81ED-4DB2-BD59-A6C34878D82A}">
                    <a16:rowId xmlns:a16="http://schemas.microsoft.com/office/drawing/2014/main" xmlns="" val="3921015941"/>
                  </a:ext>
                </a:extLst>
              </a:tr>
              <a:tr h="392545">
                <a:tc>
                  <a:txBody>
                    <a:bodyPr/>
                    <a:lstStyle/>
                    <a:p>
                      <a:pPr algn="ctr"/>
                      <a:r>
                        <a:rPr lang="en-US" sz="2400" dirty="0"/>
                        <a:t>¢</a:t>
                      </a:r>
                    </a:p>
                  </a:txBody>
                  <a:tcPr marL="79115" marR="79115" marT="39558" marB="39558" anchor="ctr">
                    <a:lnL>
                      <a:noFill/>
                    </a:lnL>
                    <a:lnR>
                      <a:noFill/>
                    </a:lnR>
                    <a:lnT>
                      <a:noFill/>
                    </a:lnT>
                    <a:lnB>
                      <a:noFill/>
                    </a:lnB>
                  </a:tcPr>
                </a:tc>
                <a:tc>
                  <a:txBody>
                    <a:bodyPr/>
                    <a:lstStyle/>
                    <a:p>
                      <a:r>
                        <a:rPr lang="en-US" sz="2400"/>
                        <a:t>cent</a:t>
                      </a:r>
                    </a:p>
                  </a:txBody>
                  <a:tcPr marL="79115" marR="79115" marT="39558" marB="39558" anchor="ctr">
                    <a:lnL>
                      <a:noFill/>
                    </a:lnL>
                    <a:lnR>
                      <a:noFill/>
                    </a:lnR>
                    <a:lnT>
                      <a:noFill/>
                    </a:lnT>
                    <a:lnB>
                      <a:noFill/>
                    </a:lnB>
                  </a:tcPr>
                </a:tc>
                <a:tc>
                  <a:txBody>
                    <a:bodyPr/>
                    <a:lstStyle/>
                    <a:p>
                      <a:pPr algn="ctr"/>
                      <a:r>
                        <a:rPr lang="en-US" sz="2400" dirty="0"/>
                        <a:t>&amp;cent;</a:t>
                      </a:r>
                    </a:p>
                  </a:txBody>
                  <a:tcPr marL="79115" marR="79115" marT="39558" marB="39558" anchor="ctr">
                    <a:lnL>
                      <a:noFill/>
                    </a:lnL>
                    <a:lnR>
                      <a:noFill/>
                    </a:lnR>
                    <a:lnT>
                      <a:noFill/>
                    </a:lnT>
                    <a:lnB>
                      <a:noFill/>
                    </a:lnB>
                  </a:tcPr>
                </a:tc>
                <a:tc>
                  <a:txBody>
                    <a:bodyPr/>
                    <a:lstStyle/>
                    <a:p>
                      <a:pPr algn="ctr"/>
                      <a:r>
                        <a:rPr lang="en-US" sz="2400" dirty="0"/>
                        <a:t>&amp;#162;</a:t>
                      </a:r>
                    </a:p>
                  </a:txBody>
                  <a:tcPr marL="79115" marR="79115" marT="39558" marB="39558" anchor="ctr">
                    <a:lnL>
                      <a:noFill/>
                    </a:lnL>
                    <a:lnR>
                      <a:noFill/>
                    </a:lnR>
                    <a:lnT>
                      <a:noFill/>
                    </a:lnT>
                    <a:lnB>
                      <a:noFill/>
                    </a:lnB>
                  </a:tcPr>
                </a:tc>
                <a:extLst>
                  <a:ext uri="{0D108BD9-81ED-4DB2-BD59-A6C34878D82A}">
                    <a16:rowId xmlns:a16="http://schemas.microsoft.com/office/drawing/2014/main" xmlns="" val="1370341540"/>
                  </a:ext>
                </a:extLst>
              </a:tr>
              <a:tr h="392545">
                <a:tc>
                  <a:txBody>
                    <a:bodyPr/>
                    <a:lstStyle/>
                    <a:p>
                      <a:pPr algn="ctr"/>
                      <a:r>
                        <a:rPr lang="en-US" sz="2400" dirty="0"/>
                        <a:t>£</a:t>
                      </a:r>
                    </a:p>
                  </a:txBody>
                  <a:tcPr marL="79115" marR="79115" marT="39558" marB="39558" anchor="ctr">
                    <a:lnL>
                      <a:noFill/>
                    </a:lnL>
                    <a:lnR>
                      <a:noFill/>
                    </a:lnR>
                    <a:lnT>
                      <a:noFill/>
                    </a:lnT>
                    <a:lnB>
                      <a:noFill/>
                    </a:lnB>
                  </a:tcPr>
                </a:tc>
                <a:tc>
                  <a:txBody>
                    <a:bodyPr/>
                    <a:lstStyle/>
                    <a:p>
                      <a:r>
                        <a:rPr lang="en-US" sz="2400"/>
                        <a:t>pound</a:t>
                      </a:r>
                    </a:p>
                  </a:txBody>
                  <a:tcPr marL="79115" marR="79115" marT="39558" marB="39558" anchor="ctr">
                    <a:lnL>
                      <a:noFill/>
                    </a:lnL>
                    <a:lnR>
                      <a:noFill/>
                    </a:lnR>
                    <a:lnT>
                      <a:noFill/>
                    </a:lnT>
                    <a:lnB>
                      <a:noFill/>
                    </a:lnB>
                  </a:tcPr>
                </a:tc>
                <a:tc>
                  <a:txBody>
                    <a:bodyPr/>
                    <a:lstStyle/>
                    <a:p>
                      <a:pPr algn="ctr"/>
                      <a:r>
                        <a:rPr lang="en-US" sz="2400" dirty="0"/>
                        <a:t>&amp;pound;</a:t>
                      </a:r>
                    </a:p>
                  </a:txBody>
                  <a:tcPr marL="79115" marR="79115" marT="39558" marB="39558" anchor="ctr">
                    <a:lnL>
                      <a:noFill/>
                    </a:lnL>
                    <a:lnR>
                      <a:noFill/>
                    </a:lnR>
                    <a:lnT>
                      <a:noFill/>
                    </a:lnT>
                    <a:lnB>
                      <a:noFill/>
                    </a:lnB>
                  </a:tcPr>
                </a:tc>
                <a:tc>
                  <a:txBody>
                    <a:bodyPr/>
                    <a:lstStyle/>
                    <a:p>
                      <a:pPr algn="ctr"/>
                      <a:r>
                        <a:rPr lang="en-US" sz="2400" dirty="0"/>
                        <a:t>&amp;#163;</a:t>
                      </a:r>
                    </a:p>
                  </a:txBody>
                  <a:tcPr marL="79115" marR="79115" marT="39558" marB="39558" anchor="ctr">
                    <a:lnL>
                      <a:noFill/>
                    </a:lnL>
                    <a:lnR>
                      <a:noFill/>
                    </a:lnR>
                    <a:lnT>
                      <a:noFill/>
                    </a:lnT>
                    <a:lnB>
                      <a:noFill/>
                    </a:lnB>
                  </a:tcPr>
                </a:tc>
                <a:extLst>
                  <a:ext uri="{0D108BD9-81ED-4DB2-BD59-A6C34878D82A}">
                    <a16:rowId xmlns:a16="http://schemas.microsoft.com/office/drawing/2014/main" xmlns="" val="2293214855"/>
                  </a:ext>
                </a:extLst>
              </a:tr>
              <a:tr h="392545">
                <a:tc>
                  <a:txBody>
                    <a:bodyPr/>
                    <a:lstStyle/>
                    <a:p>
                      <a:pPr algn="ctr"/>
                      <a:r>
                        <a:rPr lang="en-US" sz="2400" dirty="0"/>
                        <a:t>¥</a:t>
                      </a:r>
                    </a:p>
                  </a:txBody>
                  <a:tcPr marL="79115" marR="79115" marT="39558" marB="39558" anchor="ctr">
                    <a:lnL>
                      <a:noFill/>
                    </a:lnL>
                    <a:lnR>
                      <a:noFill/>
                    </a:lnR>
                    <a:lnT>
                      <a:noFill/>
                    </a:lnT>
                    <a:lnB>
                      <a:noFill/>
                    </a:lnB>
                  </a:tcPr>
                </a:tc>
                <a:tc>
                  <a:txBody>
                    <a:bodyPr/>
                    <a:lstStyle/>
                    <a:p>
                      <a:r>
                        <a:rPr lang="en-US" sz="2400"/>
                        <a:t>yen</a:t>
                      </a:r>
                    </a:p>
                  </a:txBody>
                  <a:tcPr marL="79115" marR="79115" marT="39558" marB="39558" anchor="ctr">
                    <a:lnL>
                      <a:noFill/>
                    </a:lnL>
                    <a:lnR>
                      <a:noFill/>
                    </a:lnR>
                    <a:lnT>
                      <a:noFill/>
                    </a:lnT>
                    <a:lnB>
                      <a:noFill/>
                    </a:lnB>
                  </a:tcPr>
                </a:tc>
                <a:tc>
                  <a:txBody>
                    <a:bodyPr/>
                    <a:lstStyle/>
                    <a:p>
                      <a:pPr algn="ctr"/>
                      <a:r>
                        <a:rPr lang="en-US" sz="2400" dirty="0"/>
                        <a:t>&amp;yen;</a:t>
                      </a:r>
                    </a:p>
                  </a:txBody>
                  <a:tcPr marL="79115" marR="79115" marT="39558" marB="39558" anchor="ctr">
                    <a:lnL>
                      <a:noFill/>
                    </a:lnL>
                    <a:lnR>
                      <a:noFill/>
                    </a:lnR>
                    <a:lnT>
                      <a:noFill/>
                    </a:lnT>
                    <a:lnB>
                      <a:noFill/>
                    </a:lnB>
                  </a:tcPr>
                </a:tc>
                <a:tc>
                  <a:txBody>
                    <a:bodyPr/>
                    <a:lstStyle/>
                    <a:p>
                      <a:pPr algn="ctr"/>
                      <a:r>
                        <a:rPr lang="en-US" sz="2400" dirty="0"/>
                        <a:t>&amp;#165;</a:t>
                      </a:r>
                    </a:p>
                  </a:txBody>
                  <a:tcPr marL="79115" marR="79115" marT="39558" marB="39558" anchor="ctr">
                    <a:lnL>
                      <a:noFill/>
                    </a:lnL>
                    <a:lnR>
                      <a:noFill/>
                    </a:lnR>
                    <a:lnT>
                      <a:noFill/>
                    </a:lnT>
                    <a:lnB>
                      <a:noFill/>
                    </a:lnB>
                  </a:tcPr>
                </a:tc>
                <a:extLst>
                  <a:ext uri="{0D108BD9-81ED-4DB2-BD59-A6C34878D82A}">
                    <a16:rowId xmlns:a16="http://schemas.microsoft.com/office/drawing/2014/main" xmlns="" val="4242478912"/>
                  </a:ext>
                </a:extLst>
              </a:tr>
              <a:tr h="392545">
                <a:tc>
                  <a:txBody>
                    <a:bodyPr/>
                    <a:lstStyle/>
                    <a:p>
                      <a:pPr algn="ctr"/>
                      <a:r>
                        <a:rPr lang="en-US" sz="2400" dirty="0"/>
                        <a:t>€</a:t>
                      </a:r>
                    </a:p>
                  </a:txBody>
                  <a:tcPr marL="79115" marR="79115" marT="39558" marB="39558" anchor="ctr">
                    <a:lnL>
                      <a:noFill/>
                    </a:lnL>
                    <a:lnR>
                      <a:noFill/>
                    </a:lnR>
                    <a:lnT>
                      <a:noFill/>
                    </a:lnT>
                    <a:lnB>
                      <a:noFill/>
                    </a:lnB>
                  </a:tcPr>
                </a:tc>
                <a:tc>
                  <a:txBody>
                    <a:bodyPr/>
                    <a:lstStyle/>
                    <a:p>
                      <a:r>
                        <a:rPr lang="en-US" sz="2400"/>
                        <a:t>euro</a:t>
                      </a:r>
                    </a:p>
                  </a:txBody>
                  <a:tcPr marL="79115" marR="79115" marT="39558" marB="39558" anchor="ctr">
                    <a:lnL>
                      <a:noFill/>
                    </a:lnL>
                    <a:lnR>
                      <a:noFill/>
                    </a:lnR>
                    <a:lnT>
                      <a:noFill/>
                    </a:lnT>
                    <a:lnB>
                      <a:noFill/>
                    </a:lnB>
                  </a:tcPr>
                </a:tc>
                <a:tc>
                  <a:txBody>
                    <a:bodyPr/>
                    <a:lstStyle/>
                    <a:p>
                      <a:pPr algn="ctr"/>
                      <a:r>
                        <a:rPr lang="en-US" sz="2400" dirty="0"/>
                        <a:t>&amp;euro;</a:t>
                      </a:r>
                    </a:p>
                  </a:txBody>
                  <a:tcPr marL="79115" marR="79115" marT="39558" marB="39558" anchor="ctr">
                    <a:lnL>
                      <a:noFill/>
                    </a:lnL>
                    <a:lnR>
                      <a:noFill/>
                    </a:lnR>
                    <a:lnT>
                      <a:noFill/>
                    </a:lnT>
                    <a:lnB>
                      <a:noFill/>
                    </a:lnB>
                  </a:tcPr>
                </a:tc>
                <a:tc>
                  <a:txBody>
                    <a:bodyPr/>
                    <a:lstStyle/>
                    <a:p>
                      <a:pPr algn="ctr"/>
                      <a:r>
                        <a:rPr lang="en-US" sz="2400" dirty="0"/>
                        <a:t>&amp;#8364;</a:t>
                      </a:r>
                    </a:p>
                  </a:txBody>
                  <a:tcPr marL="79115" marR="79115" marT="39558" marB="39558" anchor="ctr">
                    <a:lnL>
                      <a:noFill/>
                    </a:lnL>
                    <a:lnR>
                      <a:noFill/>
                    </a:lnR>
                    <a:lnT>
                      <a:noFill/>
                    </a:lnT>
                    <a:lnB>
                      <a:noFill/>
                    </a:lnB>
                  </a:tcPr>
                </a:tc>
                <a:extLst>
                  <a:ext uri="{0D108BD9-81ED-4DB2-BD59-A6C34878D82A}">
                    <a16:rowId xmlns:a16="http://schemas.microsoft.com/office/drawing/2014/main" xmlns="" val="1036204396"/>
                  </a:ext>
                </a:extLst>
              </a:tr>
              <a:tr h="392545">
                <a:tc>
                  <a:txBody>
                    <a:bodyPr/>
                    <a:lstStyle/>
                    <a:p>
                      <a:pPr algn="ctr"/>
                      <a:r>
                        <a:rPr lang="en-US" sz="2400" dirty="0"/>
                        <a:t>©</a:t>
                      </a:r>
                    </a:p>
                  </a:txBody>
                  <a:tcPr marL="79115" marR="79115" marT="39558" marB="39558" anchor="ctr">
                    <a:lnL>
                      <a:noFill/>
                    </a:lnL>
                    <a:lnR>
                      <a:noFill/>
                    </a:lnR>
                    <a:lnT>
                      <a:noFill/>
                    </a:lnT>
                    <a:lnB>
                      <a:noFill/>
                    </a:lnB>
                  </a:tcPr>
                </a:tc>
                <a:tc>
                  <a:txBody>
                    <a:bodyPr/>
                    <a:lstStyle/>
                    <a:p>
                      <a:r>
                        <a:rPr lang="en-US" sz="2400"/>
                        <a:t>copyright</a:t>
                      </a:r>
                    </a:p>
                  </a:txBody>
                  <a:tcPr marL="79115" marR="79115" marT="39558" marB="39558" anchor="ctr">
                    <a:lnL>
                      <a:noFill/>
                    </a:lnL>
                    <a:lnR>
                      <a:noFill/>
                    </a:lnR>
                    <a:lnT>
                      <a:noFill/>
                    </a:lnT>
                    <a:lnB>
                      <a:noFill/>
                    </a:lnB>
                  </a:tcPr>
                </a:tc>
                <a:tc>
                  <a:txBody>
                    <a:bodyPr/>
                    <a:lstStyle/>
                    <a:p>
                      <a:pPr algn="ctr"/>
                      <a:r>
                        <a:rPr lang="en-US" sz="2400" dirty="0"/>
                        <a:t>&amp;copy;</a:t>
                      </a:r>
                    </a:p>
                  </a:txBody>
                  <a:tcPr marL="79115" marR="79115" marT="39558" marB="39558" anchor="ctr">
                    <a:lnL>
                      <a:noFill/>
                    </a:lnL>
                    <a:lnR>
                      <a:noFill/>
                    </a:lnR>
                    <a:lnT>
                      <a:noFill/>
                    </a:lnT>
                    <a:lnB>
                      <a:noFill/>
                    </a:lnB>
                  </a:tcPr>
                </a:tc>
                <a:tc>
                  <a:txBody>
                    <a:bodyPr/>
                    <a:lstStyle/>
                    <a:p>
                      <a:pPr algn="ctr"/>
                      <a:r>
                        <a:rPr lang="en-US" sz="2400" dirty="0"/>
                        <a:t>&amp;#169;</a:t>
                      </a:r>
                    </a:p>
                  </a:txBody>
                  <a:tcPr marL="79115" marR="79115" marT="39558" marB="39558" anchor="ctr">
                    <a:lnL>
                      <a:noFill/>
                    </a:lnL>
                    <a:lnR>
                      <a:noFill/>
                    </a:lnR>
                    <a:lnT>
                      <a:noFill/>
                    </a:lnT>
                    <a:lnB>
                      <a:noFill/>
                    </a:lnB>
                  </a:tcPr>
                </a:tc>
                <a:extLst>
                  <a:ext uri="{0D108BD9-81ED-4DB2-BD59-A6C34878D82A}">
                    <a16:rowId xmlns:a16="http://schemas.microsoft.com/office/drawing/2014/main" xmlns="" val="1267336168"/>
                  </a:ext>
                </a:extLst>
              </a:tr>
              <a:tr h="392545">
                <a:tc>
                  <a:txBody>
                    <a:bodyPr/>
                    <a:lstStyle/>
                    <a:p>
                      <a:pPr algn="ctr"/>
                      <a:r>
                        <a:rPr lang="en-US" sz="2400" dirty="0"/>
                        <a:t>®</a:t>
                      </a:r>
                    </a:p>
                  </a:txBody>
                  <a:tcPr marL="79115" marR="79115" marT="39558" marB="39558" anchor="ctr">
                    <a:lnL>
                      <a:noFill/>
                    </a:lnL>
                    <a:lnR>
                      <a:noFill/>
                    </a:lnR>
                    <a:lnT>
                      <a:noFill/>
                    </a:lnT>
                    <a:lnB>
                      <a:noFill/>
                    </a:lnB>
                  </a:tcPr>
                </a:tc>
                <a:tc>
                  <a:txBody>
                    <a:bodyPr/>
                    <a:lstStyle/>
                    <a:p>
                      <a:r>
                        <a:rPr lang="en-US" sz="2400"/>
                        <a:t>registered trademark</a:t>
                      </a:r>
                    </a:p>
                  </a:txBody>
                  <a:tcPr marL="79115" marR="79115" marT="39558" marB="39558" anchor="ctr">
                    <a:lnL>
                      <a:noFill/>
                    </a:lnL>
                    <a:lnR>
                      <a:noFill/>
                    </a:lnR>
                    <a:lnT>
                      <a:noFill/>
                    </a:lnT>
                    <a:lnB>
                      <a:noFill/>
                    </a:lnB>
                  </a:tcPr>
                </a:tc>
                <a:tc>
                  <a:txBody>
                    <a:bodyPr/>
                    <a:lstStyle/>
                    <a:p>
                      <a:pPr algn="ctr"/>
                      <a:r>
                        <a:rPr lang="en-US" sz="2400" dirty="0"/>
                        <a:t>&amp;</a:t>
                      </a:r>
                      <a:r>
                        <a:rPr lang="en-US" sz="2400" dirty="0" err="1"/>
                        <a:t>reg</a:t>
                      </a:r>
                      <a:r>
                        <a:rPr lang="en-US" sz="2400" dirty="0"/>
                        <a:t>;</a:t>
                      </a:r>
                    </a:p>
                  </a:txBody>
                  <a:tcPr marL="79115" marR="79115" marT="39558" marB="39558" anchor="ctr">
                    <a:lnL>
                      <a:noFill/>
                    </a:lnL>
                    <a:lnR>
                      <a:noFill/>
                    </a:lnR>
                    <a:lnT>
                      <a:noFill/>
                    </a:lnT>
                    <a:lnB>
                      <a:noFill/>
                    </a:lnB>
                  </a:tcPr>
                </a:tc>
                <a:tc>
                  <a:txBody>
                    <a:bodyPr/>
                    <a:lstStyle/>
                    <a:p>
                      <a:pPr algn="ctr"/>
                      <a:r>
                        <a:rPr lang="en-US" sz="2400" dirty="0"/>
                        <a:t>&amp;#174;</a:t>
                      </a:r>
                    </a:p>
                  </a:txBody>
                  <a:tcPr marL="79115" marR="79115" marT="39558" marB="39558" anchor="ctr">
                    <a:lnL>
                      <a:noFill/>
                    </a:lnL>
                    <a:lnR>
                      <a:noFill/>
                    </a:lnR>
                    <a:lnT>
                      <a:noFill/>
                    </a:lnT>
                    <a:lnB>
                      <a:noFill/>
                    </a:lnB>
                  </a:tcPr>
                </a:tc>
                <a:extLst>
                  <a:ext uri="{0D108BD9-81ED-4DB2-BD59-A6C34878D82A}">
                    <a16:rowId xmlns:a16="http://schemas.microsoft.com/office/drawing/2014/main" xmlns="" val="2798529987"/>
                  </a:ext>
                </a:extLst>
              </a:tr>
            </a:tbl>
          </a:graphicData>
        </a:graphic>
      </p:graphicFrame>
      <p:sp>
        <p:nvSpPr>
          <p:cNvPr id="6" name="Rectangle 1"/>
          <p:cNvSpPr>
            <a:spLocks noChangeArrowheads="1"/>
          </p:cNvSpPr>
          <p:nvPr/>
        </p:nvSpPr>
        <p:spPr bwMode="auto">
          <a:xfrm>
            <a:off x="3600994" y="0"/>
            <a:ext cx="5734594"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rgbClr val="FFFF00"/>
                </a:solidFill>
                <a:effectLst/>
              </a:rPr>
              <a:t>HTML Character Entities</a:t>
            </a:r>
          </a:p>
        </p:txBody>
      </p:sp>
    </p:spTree>
    <p:extLst>
      <p:ext uri="{BB962C8B-B14F-4D97-AF65-F5344CB8AC3E}">
        <p14:creationId xmlns="" xmlns:p14="http://schemas.microsoft.com/office/powerpoint/2010/main" val="4050401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4310" y="236084"/>
            <a:ext cx="6651776" cy="2365602"/>
          </a:xfrm>
        </p:spPr>
        <p:txBody>
          <a:bodyPr>
            <a:noAutofit/>
          </a:bodyPr>
          <a:lstStyle/>
          <a:p>
            <a:pPr marL="0" indent="0">
              <a:buNone/>
            </a:pPr>
            <a:r>
              <a:rPr lang="en-US" dirty="0" smtClean="0"/>
              <a:t>		</a:t>
            </a:r>
            <a:r>
              <a:rPr lang="en-US" u="sng" dirty="0" smtClean="0">
                <a:solidFill>
                  <a:srgbClr val="FFFF00"/>
                </a:solidFill>
              </a:rPr>
              <a:t>Form-menu.html</a:t>
            </a:r>
          </a:p>
          <a:p>
            <a:pPr marL="0" indent="0">
              <a:buNone/>
            </a:pPr>
            <a:r>
              <a:rPr lang="en-US" dirty="0" smtClean="0"/>
              <a:t>&lt;</a:t>
            </a:r>
            <a:r>
              <a:rPr lang="en-US" dirty="0"/>
              <a:t>frameset cols = "30%,*"&gt;</a:t>
            </a:r>
          </a:p>
          <a:p>
            <a:pPr marL="0" indent="0">
              <a:buNone/>
            </a:pPr>
            <a:r>
              <a:rPr lang="en-US" dirty="0"/>
              <a:t>      &lt;frame </a:t>
            </a:r>
            <a:r>
              <a:rPr lang="en-US" dirty="0" err="1"/>
              <a:t>src</a:t>
            </a:r>
            <a:r>
              <a:rPr lang="en-US" dirty="0"/>
              <a:t> = "menu.html" /&gt;</a:t>
            </a:r>
          </a:p>
          <a:p>
            <a:pPr marL="0" indent="0">
              <a:buNone/>
            </a:pPr>
            <a:r>
              <a:rPr lang="en-US" dirty="0"/>
              <a:t>      &lt;frame name="dynamic" </a:t>
            </a:r>
            <a:r>
              <a:rPr lang="en-US" dirty="0" err="1"/>
              <a:t>src</a:t>
            </a:r>
            <a:r>
              <a:rPr lang="en-US" dirty="0"/>
              <a:t> = "main-page.html" /&gt;</a:t>
            </a:r>
          </a:p>
          <a:p>
            <a:pPr marL="0" indent="0">
              <a:buNone/>
            </a:pPr>
            <a:r>
              <a:rPr lang="en-US" dirty="0"/>
              <a:t>   &lt;/frameset&gt;</a:t>
            </a:r>
          </a:p>
        </p:txBody>
      </p:sp>
      <p:pic>
        <p:nvPicPr>
          <p:cNvPr id="5" name="Picture 4"/>
          <p:cNvPicPr>
            <a:picLocks noChangeAspect="1"/>
          </p:cNvPicPr>
          <p:nvPr/>
        </p:nvPicPr>
        <p:blipFill>
          <a:blip r:embed="rId2"/>
          <a:stretch>
            <a:fillRect/>
          </a:stretch>
        </p:blipFill>
        <p:spPr>
          <a:xfrm>
            <a:off x="7206343" y="141515"/>
            <a:ext cx="4789715" cy="2893900"/>
          </a:xfrm>
          <a:prstGeom prst="rect">
            <a:avLst/>
          </a:prstGeom>
        </p:spPr>
      </p:pic>
      <p:sp>
        <p:nvSpPr>
          <p:cNvPr id="6" name="Content Placeholder 2"/>
          <p:cNvSpPr txBox="1">
            <a:spLocks/>
          </p:cNvSpPr>
          <p:nvPr/>
        </p:nvSpPr>
        <p:spPr>
          <a:xfrm>
            <a:off x="532795" y="2601686"/>
            <a:ext cx="10929861" cy="248064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r>
              <a:rPr lang="en-US" dirty="0" smtClean="0">
                <a:solidFill>
                  <a:srgbClr val="FFFF00"/>
                </a:solidFill>
              </a:rPr>
              <a:t>		</a:t>
            </a:r>
            <a:r>
              <a:rPr lang="en-US" sz="2400" u="sng" dirty="0" smtClean="0">
                <a:solidFill>
                  <a:srgbClr val="FFFF00"/>
                </a:solidFill>
              </a:rPr>
              <a:t>menu.html</a:t>
            </a:r>
            <a:endParaRPr lang="en-US" dirty="0" smtClean="0"/>
          </a:p>
          <a:p>
            <a:pPr marL="0" indent="0">
              <a:buNone/>
            </a:pPr>
            <a:r>
              <a:rPr lang="en-US" sz="2400" dirty="0"/>
              <a:t>&lt;a </a:t>
            </a:r>
            <a:r>
              <a:rPr lang="en-US" sz="2400" dirty="0" err="1"/>
              <a:t>href</a:t>
            </a:r>
            <a:r>
              <a:rPr lang="en-US" sz="2400" dirty="0"/>
              <a:t> = "first.html" target = "dynamic"&gt;&lt;font size="+3" &gt;first&lt;/a&gt;</a:t>
            </a:r>
          </a:p>
          <a:p>
            <a:pPr marL="0" indent="0">
              <a:buNone/>
            </a:pPr>
            <a:r>
              <a:rPr lang="en-US" sz="2400" dirty="0" smtClean="0"/>
              <a:t>&lt;</a:t>
            </a:r>
            <a:r>
              <a:rPr lang="en-US" sz="2400" dirty="0"/>
              <a:t>a </a:t>
            </a:r>
            <a:r>
              <a:rPr lang="en-US" sz="2400" dirty="0" err="1"/>
              <a:t>href</a:t>
            </a:r>
            <a:r>
              <a:rPr lang="en-US" sz="2400" dirty="0"/>
              <a:t> = "second.html" target = "dynamic"&gt;second&lt;/a</a:t>
            </a:r>
            <a:r>
              <a:rPr lang="en-US" sz="2400" dirty="0" smtClean="0"/>
              <a:t>&gt;  </a:t>
            </a:r>
            <a:endParaRPr lang="en-US" sz="2400" dirty="0"/>
          </a:p>
          <a:p>
            <a:pPr marL="0" indent="0">
              <a:buNone/>
            </a:pPr>
            <a:r>
              <a:rPr lang="en-US" sz="2400" dirty="0"/>
              <a:t> </a:t>
            </a:r>
            <a:r>
              <a:rPr lang="en-US" sz="2400" dirty="0" smtClean="0"/>
              <a:t>&lt;</a:t>
            </a:r>
            <a:r>
              <a:rPr lang="en-US" sz="2400" dirty="0"/>
              <a:t>a </a:t>
            </a:r>
            <a:r>
              <a:rPr lang="en-US" sz="2400" dirty="0" err="1"/>
              <a:t>href</a:t>
            </a:r>
            <a:r>
              <a:rPr lang="en-US" sz="2400" dirty="0"/>
              <a:t> = "third.html" target = "dynamic"&gt;third&lt;/a&gt;</a:t>
            </a:r>
          </a:p>
        </p:txBody>
      </p:sp>
      <p:sp>
        <p:nvSpPr>
          <p:cNvPr id="7" name="Content Placeholder 2"/>
          <p:cNvSpPr txBox="1">
            <a:spLocks/>
          </p:cNvSpPr>
          <p:nvPr/>
        </p:nvSpPr>
        <p:spPr>
          <a:xfrm>
            <a:off x="173567" y="4612538"/>
            <a:ext cx="6085719" cy="13096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en-US" sz="2800" dirty="0" smtClean="0"/>
              <a:t>		</a:t>
            </a:r>
            <a:r>
              <a:rPr lang="en-US" sz="2800" u="sng" dirty="0" smtClean="0">
                <a:solidFill>
                  <a:srgbClr val="FFFF00"/>
                </a:solidFill>
              </a:rPr>
              <a:t>main-page.html</a:t>
            </a:r>
          </a:p>
          <a:p>
            <a:pPr marL="0" indent="0">
              <a:buNone/>
            </a:pPr>
            <a:r>
              <a:rPr lang="fr-FR" sz="2400" dirty="0"/>
              <a:t>&lt;h1 </a:t>
            </a:r>
            <a:r>
              <a:rPr lang="fr-FR" sz="2400" dirty="0" err="1"/>
              <a:t>text-align</a:t>
            </a:r>
            <a:r>
              <a:rPr lang="fr-FR" sz="2400" dirty="0"/>
              <a:t>="center"&gt; Main Page&lt;h1&gt;</a:t>
            </a:r>
            <a:endParaRPr lang="en-US" sz="2400" dirty="0"/>
          </a:p>
        </p:txBody>
      </p:sp>
      <p:sp>
        <p:nvSpPr>
          <p:cNvPr id="8" name="Content Placeholder 2"/>
          <p:cNvSpPr txBox="1">
            <a:spLocks/>
          </p:cNvSpPr>
          <p:nvPr/>
        </p:nvSpPr>
        <p:spPr>
          <a:xfrm>
            <a:off x="6259286" y="4967288"/>
            <a:ext cx="5421085" cy="166381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en-US" sz="2800" dirty="0" smtClean="0"/>
              <a:t>		</a:t>
            </a:r>
            <a:r>
              <a:rPr lang="en-US" sz="2800" u="sng" dirty="0" smtClean="0">
                <a:solidFill>
                  <a:srgbClr val="FFFF00"/>
                </a:solidFill>
              </a:rPr>
              <a:t>third.html</a:t>
            </a:r>
          </a:p>
          <a:p>
            <a:pPr marL="0" indent="0">
              <a:buNone/>
            </a:pPr>
            <a:r>
              <a:rPr lang="en-US" sz="2400" dirty="0" smtClean="0"/>
              <a:t>&lt;</a:t>
            </a:r>
            <a:r>
              <a:rPr lang="en-US" sz="2400" dirty="0" err="1"/>
              <a:t>img</a:t>
            </a:r>
            <a:r>
              <a:rPr lang="en-US" sz="2400" dirty="0"/>
              <a:t> </a:t>
            </a:r>
            <a:r>
              <a:rPr lang="en-US" sz="2400" dirty="0" err="1"/>
              <a:t>src</a:t>
            </a:r>
            <a:r>
              <a:rPr lang="en-US" sz="2400" dirty="0" smtClean="0"/>
              <a:t>=“horse.jpg</a:t>
            </a:r>
            <a:r>
              <a:rPr lang="en-US" sz="2400" dirty="0"/>
              <a:t>" width="80%" height="80%"/&gt;</a:t>
            </a:r>
          </a:p>
        </p:txBody>
      </p:sp>
    </p:spTree>
    <p:extLst>
      <p:ext uri="{BB962C8B-B14F-4D97-AF65-F5344CB8AC3E}">
        <p14:creationId xmlns="" xmlns:p14="http://schemas.microsoft.com/office/powerpoint/2010/main" val="835329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3068" y="272867"/>
            <a:ext cx="10515600" cy="706028"/>
          </a:xfrm>
        </p:spPr>
        <p:txBody>
          <a:bodyPr/>
          <a:lstStyle/>
          <a:p>
            <a:pPr algn="ctr"/>
            <a:r>
              <a:rPr lang="en-US" b="1" dirty="0" smtClean="0">
                <a:solidFill>
                  <a:srgbClr val="FFFF00"/>
                </a:solidFill>
              </a:rPr>
              <a:t>HTML Basic tags</a:t>
            </a:r>
            <a:endParaRPr lang="en-US" b="1" dirty="0">
              <a:solidFill>
                <a:srgbClr val="FFFF00"/>
              </a:solidFill>
            </a:endParaRPr>
          </a:p>
        </p:txBody>
      </p:sp>
      <p:sp>
        <p:nvSpPr>
          <p:cNvPr id="4" name="Content Placeholder 2"/>
          <p:cNvSpPr>
            <a:spLocks noGrp="1"/>
          </p:cNvSpPr>
          <p:nvPr>
            <p:ph idx="1"/>
          </p:nvPr>
        </p:nvSpPr>
        <p:spPr>
          <a:xfrm>
            <a:off x="195611" y="625881"/>
            <a:ext cx="2474851" cy="5316582"/>
          </a:xfrm>
        </p:spPr>
        <p:txBody>
          <a:bodyPr>
            <a:noAutofit/>
          </a:bodyPr>
          <a:lstStyle/>
          <a:p>
            <a:pPr>
              <a:lnSpc>
                <a:spcPct val="100000"/>
              </a:lnSpc>
              <a:spcBef>
                <a:spcPts val="0"/>
              </a:spcBef>
              <a:spcAft>
                <a:spcPts val="1800"/>
              </a:spcAft>
              <a:buClr>
                <a:schemeClr val="accent5"/>
              </a:buClr>
              <a:buSzPct val="150000"/>
            </a:pPr>
            <a:r>
              <a:rPr lang="en-US" altLang="en-US" sz="2800" dirty="0" smtClean="0"/>
              <a:t>&lt;b&gt;</a:t>
            </a:r>
          </a:p>
          <a:p>
            <a:pPr>
              <a:lnSpc>
                <a:spcPct val="100000"/>
              </a:lnSpc>
              <a:spcBef>
                <a:spcPts val="0"/>
              </a:spcBef>
              <a:spcAft>
                <a:spcPts val="1800"/>
              </a:spcAft>
              <a:buClr>
                <a:schemeClr val="accent5"/>
              </a:buClr>
              <a:buSzPct val="150000"/>
            </a:pPr>
            <a:r>
              <a:rPr lang="en-US" altLang="en-US" sz="2800" dirty="0" smtClean="0"/>
              <a:t>&lt;</a:t>
            </a:r>
            <a:r>
              <a:rPr lang="en-US" altLang="en-US" sz="2800" dirty="0" err="1" smtClean="0"/>
              <a:t>i</a:t>
            </a:r>
            <a:r>
              <a:rPr lang="en-US" altLang="en-US" sz="2800" dirty="0" smtClean="0"/>
              <a:t>&gt;</a:t>
            </a:r>
          </a:p>
          <a:p>
            <a:pPr>
              <a:lnSpc>
                <a:spcPct val="100000"/>
              </a:lnSpc>
              <a:spcBef>
                <a:spcPts val="0"/>
              </a:spcBef>
              <a:spcAft>
                <a:spcPts val="1800"/>
              </a:spcAft>
              <a:buClr>
                <a:schemeClr val="accent5"/>
              </a:buClr>
              <a:buSzPct val="150000"/>
            </a:pPr>
            <a:r>
              <a:rPr lang="en-US" altLang="en-US" sz="2800" dirty="0" smtClean="0"/>
              <a:t>&lt;center&gt;</a:t>
            </a:r>
          </a:p>
          <a:p>
            <a:pPr>
              <a:lnSpc>
                <a:spcPct val="100000"/>
              </a:lnSpc>
              <a:spcBef>
                <a:spcPts val="0"/>
              </a:spcBef>
              <a:spcAft>
                <a:spcPts val="1800"/>
              </a:spcAft>
              <a:buClr>
                <a:schemeClr val="accent5"/>
              </a:buClr>
              <a:buSzPct val="150000"/>
            </a:pPr>
            <a:r>
              <a:rPr lang="en-US" altLang="en-US" sz="2800" dirty="0" smtClean="0"/>
              <a:t>&lt;u&gt;</a:t>
            </a:r>
          </a:p>
          <a:p>
            <a:pPr>
              <a:lnSpc>
                <a:spcPct val="100000"/>
              </a:lnSpc>
              <a:spcBef>
                <a:spcPts val="0"/>
              </a:spcBef>
              <a:spcAft>
                <a:spcPts val="1800"/>
              </a:spcAft>
              <a:buClr>
                <a:schemeClr val="accent5"/>
              </a:buClr>
              <a:buSzPct val="150000"/>
            </a:pPr>
            <a:r>
              <a:rPr lang="en-US" altLang="en-US" sz="2800" dirty="0" smtClean="0"/>
              <a:t>&lt;strong&gt;</a:t>
            </a:r>
          </a:p>
          <a:p>
            <a:pPr>
              <a:lnSpc>
                <a:spcPct val="100000"/>
              </a:lnSpc>
              <a:spcBef>
                <a:spcPts val="0"/>
              </a:spcBef>
              <a:spcAft>
                <a:spcPts val="1800"/>
              </a:spcAft>
              <a:buClr>
                <a:schemeClr val="accent5"/>
              </a:buClr>
              <a:buSzPct val="150000"/>
            </a:pPr>
            <a:r>
              <a:rPr lang="en-US" altLang="en-US" sz="2800" dirty="0" smtClean="0"/>
              <a:t>&lt;small&gt;</a:t>
            </a:r>
          </a:p>
          <a:p>
            <a:pPr>
              <a:lnSpc>
                <a:spcPct val="100000"/>
              </a:lnSpc>
              <a:spcBef>
                <a:spcPts val="0"/>
              </a:spcBef>
              <a:spcAft>
                <a:spcPts val="1800"/>
              </a:spcAft>
              <a:buClr>
                <a:schemeClr val="accent5"/>
              </a:buClr>
              <a:buSzPct val="150000"/>
            </a:pPr>
            <a:r>
              <a:rPr lang="en-US" altLang="en-US" sz="2800" dirty="0" smtClean="0"/>
              <a:t>&lt;big&gt;</a:t>
            </a:r>
          </a:p>
          <a:p>
            <a:pPr>
              <a:lnSpc>
                <a:spcPct val="100000"/>
              </a:lnSpc>
              <a:spcBef>
                <a:spcPts val="0"/>
              </a:spcBef>
              <a:spcAft>
                <a:spcPts val="1800"/>
              </a:spcAft>
              <a:buClr>
                <a:schemeClr val="accent5"/>
              </a:buClr>
              <a:buSzPct val="150000"/>
            </a:pPr>
            <a:r>
              <a:rPr lang="en-US" altLang="en-US" sz="2800" dirty="0" smtClean="0"/>
              <a:t>&lt;sup&gt;</a:t>
            </a:r>
          </a:p>
          <a:p>
            <a:pPr>
              <a:lnSpc>
                <a:spcPct val="100000"/>
              </a:lnSpc>
              <a:spcBef>
                <a:spcPts val="0"/>
              </a:spcBef>
              <a:spcAft>
                <a:spcPts val="1800"/>
              </a:spcAft>
              <a:buClr>
                <a:schemeClr val="accent5"/>
              </a:buClr>
              <a:buSzPct val="150000"/>
            </a:pPr>
            <a:r>
              <a:rPr lang="en-US" altLang="en-US" sz="2800" dirty="0" smtClean="0"/>
              <a:t>&lt;sub&gt;</a:t>
            </a:r>
            <a:endParaRPr lang="en-US" altLang="en-US" sz="2800" dirty="0"/>
          </a:p>
        </p:txBody>
      </p:sp>
      <p:sp>
        <p:nvSpPr>
          <p:cNvPr id="6" name="Content Placeholder 2"/>
          <p:cNvSpPr txBox="1">
            <a:spLocks/>
          </p:cNvSpPr>
          <p:nvPr/>
        </p:nvSpPr>
        <p:spPr>
          <a:xfrm>
            <a:off x="2508068" y="1267097"/>
            <a:ext cx="2050868" cy="53165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nSpc>
                <a:spcPct val="100000"/>
              </a:lnSpc>
              <a:spcBef>
                <a:spcPts val="0"/>
              </a:spcBef>
              <a:spcAft>
                <a:spcPts val="1800"/>
              </a:spcAft>
              <a:buClr>
                <a:schemeClr val="accent5"/>
              </a:buClr>
              <a:buSzPct val="150000"/>
            </a:pPr>
            <a:endParaRPr lang="en-US" altLang="en-US" sz="2400" dirty="0"/>
          </a:p>
        </p:txBody>
      </p:sp>
      <p:sp>
        <p:nvSpPr>
          <p:cNvPr id="7" name="Content Placeholder 2"/>
          <p:cNvSpPr txBox="1">
            <a:spLocks/>
          </p:cNvSpPr>
          <p:nvPr/>
        </p:nvSpPr>
        <p:spPr>
          <a:xfrm>
            <a:off x="2706583" y="1267097"/>
            <a:ext cx="3049976" cy="53165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nSpc>
                <a:spcPct val="100000"/>
              </a:lnSpc>
              <a:spcBef>
                <a:spcPts val="0"/>
              </a:spcBef>
              <a:spcAft>
                <a:spcPts val="1800"/>
              </a:spcAft>
              <a:buClr>
                <a:schemeClr val="accent5"/>
              </a:buClr>
              <a:buSzPct val="150000"/>
            </a:pPr>
            <a:r>
              <a:rPr lang="en-US" altLang="en-US" sz="2800" dirty="0" smtClean="0"/>
              <a:t>&lt;</a:t>
            </a:r>
            <a:r>
              <a:rPr lang="en-US" altLang="en-US" sz="2800" dirty="0"/>
              <a:t>p</a:t>
            </a:r>
            <a:r>
              <a:rPr lang="en-US" altLang="en-US" sz="2800" dirty="0" smtClean="0"/>
              <a:t>&gt;</a:t>
            </a:r>
          </a:p>
          <a:p>
            <a:pPr>
              <a:lnSpc>
                <a:spcPct val="100000"/>
              </a:lnSpc>
              <a:spcBef>
                <a:spcPts val="0"/>
              </a:spcBef>
              <a:spcAft>
                <a:spcPts val="1800"/>
              </a:spcAft>
              <a:buClr>
                <a:schemeClr val="accent5"/>
              </a:buClr>
              <a:buSzPct val="150000"/>
            </a:pPr>
            <a:r>
              <a:rPr lang="en-US" altLang="en-US" sz="2800" dirty="0" smtClean="0"/>
              <a:t>&lt;pre&gt;</a:t>
            </a:r>
          </a:p>
          <a:p>
            <a:pPr>
              <a:lnSpc>
                <a:spcPct val="100000"/>
              </a:lnSpc>
              <a:spcBef>
                <a:spcPts val="0"/>
              </a:spcBef>
              <a:spcAft>
                <a:spcPts val="1800"/>
              </a:spcAft>
              <a:buClr>
                <a:schemeClr val="accent5"/>
              </a:buClr>
              <a:buSzPct val="150000"/>
            </a:pPr>
            <a:r>
              <a:rPr lang="en-US" altLang="en-US" sz="2800" dirty="0" smtClean="0"/>
              <a:t>&lt;h1&gt;….&lt;h6&gt;</a:t>
            </a:r>
          </a:p>
          <a:p>
            <a:pPr>
              <a:lnSpc>
                <a:spcPct val="100000"/>
              </a:lnSpc>
              <a:spcBef>
                <a:spcPts val="0"/>
              </a:spcBef>
              <a:spcAft>
                <a:spcPts val="1800"/>
              </a:spcAft>
              <a:buClr>
                <a:schemeClr val="accent5"/>
              </a:buClr>
              <a:buSzPct val="150000"/>
            </a:pPr>
            <a:r>
              <a:rPr lang="en-US" altLang="en-US" sz="2800" dirty="0" smtClean="0"/>
              <a:t>&lt;</a:t>
            </a:r>
            <a:r>
              <a:rPr lang="en-US" altLang="en-US" sz="2800" dirty="0" err="1" smtClean="0"/>
              <a:t>hr</a:t>
            </a:r>
            <a:r>
              <a:rPr lang="en-US" altLang="en-US" sz="2800" dirty="0" smtClean="0"/>
              <a:t>&gt;</a:t>
            </a:r>
          </a:p>
          <a:p>
            <a:pPr>
              <a:lnSpc>
                <a:spcPct val="100000"/>
              </a:lnSpc>
              <a:spcBef>
                <a:spcPts val="0"/>
              </a:spcBef>
              <a:spcAft>
                <a:spcPts val="1800"/>
              </a:spcAft>
              <a:buClr>
                <a:schemeClr val="accent5"/>
              </a:buClr>
              <a:buSzPct val="150000"/>
            </a:pPr>
            <a:r>
              <a:rPr lang="en-US" altLang="en-US" sz="2800" dirty="0" smtClean="0"/>
              <a:t>&lt;br&gt;</a:t>
            </a:r>
          </a:p>
          <a:p>
            <a:pPr>
              <a:lnSpc>
                <a:spcPct val="100000"/>
              </a:lnSpc>
              <a:spcBef>
                <a:spcPts val="0"/>
              </a:spcBef>
              <a:spcAft>
                <a:spcPts val="1800"/>
              </a:spcAft>
              <a:buClr>
                <a:schemeClr val="accent5"/>
              </a:buClr>
              <a:buSzPct val="150000"/>
            </a:pPr>
            <a:r>
              <a:rPr lang="en-US" altLang="en-US" sz="2800" dirty="0" smtClean="0"/>
              <a:t>&lt;em&gt;</a:t>
            </a:r>
          </a:p>
          <a:p>
            <a:pPr>
              <a:lnSpc>
                <a:spcPct val="100000"/>
              </a:lnSpc>
              <a:spcBef>
                <a:spcPts val="0"/>
              </a:spcBef>
              <a:spcAft>
                <a:spcPts val="1800"/>
              </a:spcAft>
              <a:buClr>
                <a:schemeClr val="accent5"/>
              </a:buClr>
              <a:buSzPct val="150000"/>
            </a:pPr>
            <a:r>
              <a:rPr lang="en-IN" sz="2400" dirty="0"/>
              <a:t>&lt;blockquote&gt;</a:t>
            </a:r>
            <a:endParaRPr lang="en-US" altLang="en-US" sz="2400" dirty="0" smtClean="0"/>
          </a:p>
        </p:txBody>
      </p:sp>
      <p:sp>
        <p:nvSpPr>
          <p:cNvPr id="8" name="Content Placeholder 2"/>
          <p:cNvSpPr txBox="1">
            <a:spLocks/>
          </p:cNvSpPr>
          <p:nvPr/>
        </p:nvSpPr>
        <p:spPr>
          <a:xfrm>
            <a:off x="5792680" y="1204262"/>
            <a:ext cx="3391991" cy="486584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nSpc>
                <a:spcPct val="100000"/>
              </a:lnSpc>
              <a:spcBef>
                <a:spcPts val="0"/>
              </a:spcBef>
              <a:spcAft>
                <a:spcPts val="1800"/>
              </a:spcAft>
              <a:buClr>
                <a:schemeClr val="accent5"/>
              </a:buClr>
              <a:buSzPct val="150000"/>
            </a:pPr>
            <a:r>
              <a:rPr lang="en-US" altLang="en-US" sz="2800" dirty="0" smtClean="0"/>
              <a:t>&lt;a&gt; (hyper link)</a:t>
            </a:r>
          </a:p>
          <a:p>
            <a:pPr>
              <a:lnSpc>
                <a:spcPct val="100000"/>
              </a:lnSpc>
              <a:spcBef>
                <a:spcPts val="0"/>
              </a:spcBef>
              <a:spcAft>
                <a:spcPts val="1800"/>
              </a:spcAft>
              <a:buClr>
                <a:schemeClr val="accent5"/>
              </a:buClr>
              <a:buSzPct val="150000"/>
            </a:pPr>
            <a:r>
              <a:rPr lang="en-US" altLang="en-US" sz="2800" dirty="0" smtClean="0"/>
              <a:t>&lt;</a:t>
            </a:r>
            <a:r>
              <a:rPr lang="en-US" altLang="en-US" sz="2800" dirty="0" err="1" smtClean="0"/>
              <a:t>img</a:t>
            </a:r>
            <a:r>
              <a:rPr lang="en-US" altLang="en-US" sz="2800" dirty="0" smtClean="0"/>
              <a:t>&gt;</a:t>
            </a:r>
          </a:p>
          <a:p>
            <a:pPr>
              <a:lnSpc>
                <a:spcPct val="100000"/>
              </a:lnSpc>
              <a:spcBef>
                <a:spcPts val="0"/>
              </a:spcBef>
              <a:spcAft>
                <a:spcPts val="1800"/>
              </a:spcAft>
              <a:buClr>
                <a:schemeClr val="accent5"/>
              </a:buClr>
              <a:buSzPct val="150000"/>
            </a:pPr>
            <a:r>
              <a:rPr lang="en-US" altLang="en-US" sz="2800" dirty="0" smtClean="0"/>
              <a:t>&lt;marquee&gt;</a:t>
            </a:r>
          </a:p>
          <a:p>
            <a:pPr>
              <a:lnSpc>
                <a:spcPct val="100000"/>
              </a:lnSpc>
              <a:spcBef>
                <a:spcPts val="0"/>
              </a:spcBef>
              <a:spcAft>
                <a:spcPts val="1800"/>
              </a:spcAft>
              <a:buClr>
                <a:schemeClr val="accent5"/>
              </a:buClr>
              <a:buSzPct val="150000"/>
            </a:pPr>
            <a:r>
              <a:rPr lang="en-US" altLang="en-US" sz="2800" dirty="0" smtClean="0"/>
              <a:t>&lt;font&gt;</a:t>
            </a:r>
          </a:p>
          <a:p>
            <a:pPr>
              <a:lnSpc>
                <a:spcPct val="100000"/>
              </a:lnSpc>
              <a:spcBef>
                <a:spcPts val="0"/>
              </a:spcBef>
              <a:spcAft>
                <a:spcPts val="1800"/>
              </a:spcAft>
              <a:buClr>
                <a:schemeClr val="accent5"/>
              </a:buClr>
              <a:buSzPct val="150000"/>
            </a:pPr>
            <a:r>
              <a:rPr lang="en-US" altLang="en-US" sz="2800" dirty="0" smtClean="0"/>
              <a:t>&lt;meta&gt;</a:t>
            </a:r>
          </a:p>
          <a:p>
            <a:pPr>
              <a:lnSpc>
                <a:spcPct val="100000"/>
              </a:lnSpc>
              <a:spcBef>
                <a:spcPts val="0"/>
              </a:spcBef>
              <a:spcAft>
                <a:spcPts val="1800"/>
              </a:spcAft>
              <a:buClr>
                <a:schemeClr val="accent5"/>
              </a:buClr>
              <a:buSzPct val="150000"/>
            </a:pPr>
            <a:r>
              <a:rPr lang="en-US" altLang="en-US" sz="2800" dirty="0" smtClean="0"/>
              <a:t>&lt;div&gt;</a:t>
            </a:r>
          </a:p>
          <a:p>
            <a:pPr>
              <a:lnSpc>
                <a:spcPct val="100000"/>
              </a:lnSpc>
              <a:spcBef>
                <a:spcPts val="0"/>
              </a:spcBef>
              <a:spcAft>
                <a:spcPts val="1800"/>
              </a:spcAft>
              <a:buClr>
                <a:schemeClr val="accent5"/>
              </a:buClr>
              <a:buSzPct val="150000"/>
            </a:pPr>
            <a:r>
              <a:rPr lang="en-US" altLang="en-US" sz="2800" dirty="0" smtClean="0"/>
              <a:t>&lt;span&gt;</a:t>
            </a:r>
          </a:p>
          <a:p>
            <a:pPr>
              <a:lnSpc>
                <a:spcPct val="100000"/>
              </a:lnSpc>
              <a:spcBef>
                <a:spcPts val="0"/>
              </a:spcBef>
              <a:spcAft>
                <a:spcPts val="1800"/>
              </a:spcAft>
              <a:buClr>
                <a:schemeClr val="accent5"/>
              </a:buClr>
              <a:buSzPct val="150000"/>
            </a:pPr>
            <a:r>
              <a:rPr lang="en-US" sz="2800" b="1" dirty="0">
                <a:effectLst/>
              </a:rPr>
              <a:t>&amp;</a:t>
            </a:r>
            <a:r>
              <a:rPr lang="en-US" sz="2800" b="1" dirty="0" err="1">
                <a:effectLst/>
              </a:rPr>
              <a:t>nbsp</a:t>
            </a:r>
            <a:r>
              <a:rPr lang="en-US" sz="2800" dirty="0" smtClean="0">
                <a:effectLst/>
              </a:rPr>
              <a:t>; (non-breaking space)</a:t>
            </a:r>
            <a:endParaRPr lang="en-US" altLang="en-US" sz="2800" dirty="0" smtClean="0"/>
          </a:p>
          <a:p>
            <a:pPr>
              <a:lnSpc>
                <a:spcPct val="100000"/>
              </a:lnSpc>
              <a:spcBef>
                <a:spcPts val="0"/>
              </a:spcBef>
              <a:spcAft>
                <a:spcPts val="1800"/>
              </a:spcAft>
              <a:buClr>
                <a:schemeClr val="accent5"/>
              </a:buClr>
              <a:buSzPct val="150000"/>
            </a:pPr>
            <a:endParaRPr lang="en-US" altLang="en-US" sz="2400" dirty="0" smtClean="0"/>
          </a:p>
          <a:p>
            <a:pPr>
              <a:lnSpc>
                <a:spcPct val="100000"/>
              </a:lnSpc>
              <a:spcBef>
                <a:spcPts val="0"/>
              </a:spcBef>
              <a:spcAft>
                <a:spcPts val="1800"/>
              </a:spcAft>
              <a:buClr>
                <a:schemeClr val="accent5"/>
              </a:buClr>
              <a:buSzPct val="150000"/>
            </a:pPr>
            <a:endParaRPr lang="en-US" altLang="en-US" sz="2400" dirty="0" smtClean="0"/>
          </a:p>
        </p:txBody>
      </p:sp>
      <p:sp>
        <p:nvSpPr>
          <p:cNvPr id="9" name="Content Placeholder 2"/>
          <p:cNvSpPr txBox="1">
            <a:spLocks/>
          </p:cNvSpPr>
          <p:nvPr/>
        </p:nvSpPr>
        <p:spPr>
          <a:xfrm>
            <a:off x="9377150" y="978895"/>
            <a:ext cx="2499658" cy="531658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Style</a:t>
            </a:r>
          </a:p>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Lists</a:t>
            </a:r>
          </a:p>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Tables</a:t>
            </a:r>
          </a:p>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Forms</a:t>
            </a:r>
          </a:p>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Frames</a:t>
            </a:r>
          </a:p>
          <a:p>
            <a:pPr>
              <a:lnSpc>
                <a:spcPct val="100000"/>
              </a:lnSpc>
              <a:spcBef>
                <a:spcPts val="0"/>
              </a:spcBef>
              <a:spcAft>
                <a:spcPts val="1800"/>
              </a:spcAft>
              <a:buClr>
                <a:schemeClr val="accent5"/>
              </a:buClr>
              <a:buSzPct val="150000"/>
            </a:pPr>
            <a:r>
              <a:rPr lang="en-US" altLang="en-US" sz="4000" dirty="0" smtClean="0">
                <a:solidFill>
                  <a:schemeClr val="accent1">
                    <a:lumMod val="60000"/>
                    <a:lumOff val="40000"/>
                  </a:schemeClr>
                </a:solidFill>
              </a:rPr>
              <a:t>CSS</a:t>
            </a:r>
          </a:p>
          <a:p>
            <a:pPr>
              <a:lnSpc>
                <a:spcPct val="100000"/>
              </a:lnSpc>
              <a:spcBef>
                <a:spcPts val="0"/>
              </a:spcBef>
              <a:spcAft>
                <a:spcPts val="1800"/>
              </a:spcAft>
              <a:buClr>
                <a:schemeClr val="accent5"/>
              </a:buClr>
              <a:buSzPct val="150000"/>
            </a:pPr>
            <a:endParaRPr lang="en-US" altLang="en-US" sz="2400" dirty="0" smtClean="0"/>
          </a:p>
        </p:txBody>
      </p:sp>
    </p:spTree>
    <p:extLst>
      <p:ext uri="{BB962C8B-B14F-4D97-AF65-F5344CB8AC3E}">
        <p14:creationId xmlns="" xmlns:p14="http://schemas.microsoft.com/office/powerpoint/2010/main" val="435770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131" y="116930"/>
            <a:ext cx="10515600" cy="653779"/>
          </a:xfrm>
        </p:spPr>
        <p:txBody>
          <a:bodyPr>
            <a:normAutofit/>
          </a:bodyPr>
          <a:lstStyle/>
          <a:p>
            <a:pPr algn="ctr"/>
            <a:r>
              <a:rPr lang="en-US" b="1" dirty="0" smtClean="0">
                <a:solidFill>
                  <a:srgbClr val="FFFF00"/>
                </a:solidFill>
              </a:rPr>
              <a:t>HTML Headings and Paragraphs</a:t>
            </a:r>
            <a:endParaRPr lang="en-US" b="1" dirty="0">
              <a:solidFill>
                <a:srgbClr val="FFFF00"/>
              </a:solidFill>
            </a:endParaRPr>
          </a:p>
        </p:txBody>
      </p:sp>
      <p:sp>
        <p:nvSpPr>
          <p:cNvPr id="3" name="Content Placeholder 2"/>
          <p:cNvSpPr>
            <a:spLocks noGrp="1"/>
          </p:cNvSpPr>
          <p:nvPr>
            <p:ph idx="1"/>
          </p:nvPr>
        </p:nvSpPr>
        <p:spPr>
          <a:xfrm>
            <a:off x="522513" y="770709"/>
            <a:ext cx="11220995" cy="5917475"/>
          </a:xfrm>
        </p:spPr>
        <p:txBody>
          <a:bodyPr>
            <a:normAutofit fontScale="92500" lnSpcReduction="10000"/>
          </a:bodyPr>
          <a:lstStyle/>
          <a:p>
            <a:r>
              <a:rPr lang="en-US" sz="2400" dirty="0"/>
              <a:t>HTML headings are defined with the </a:t>
            </a:r>
            <a:r>
              <a:rPr lang="en-US" sz="2400" b="1" dirty="0"/>
              <a:t>&lt;h1&gt;</a:t>
            </a:r>
            <a:r>
              <a:rPr lang="en-US" sz="2400" dirty="0"/>
              <a:t> to </a:t>
            </a:r>
            <a:r>
              <a:rPr lang="en-US" sz="2400" b="1" dirty="0"/>
              <a:t>&lt;h6&gt;</a:t>
            </a:r>
            <a:r>
              <a:rPr lang="en-US" sz="2400" dirty="0"/>
              <a:t> tags.</a:t>
            </a:r>
          </a:p>
          <a:p>
            <a:r>
              <a:rPr lang="en-US" sz="2400" dirty="0">
                <a:solidFill>
                  <a:schemeClr val="accent1">
                    <a:lumMod val="60000"/>
                    <a:lumOff val="40000"/>
                  </a:schemeClr>
                </a:solidFill>
              </a:rPr>
              <a:t>&lt;h1&gt; </a:t>
            </a:r>
            <a:r>
              <a:rPr lang="en-US" sz="2400" dirty="0"/>
              <a:t>defines the most important heading. &lt;h6&gt; defines the least important heading: </a:t>
            </a:r>
          </a:p>
          <a:p>
            <a:r>
              <a:rPr lang="en-US" sz="2400" dirty="0" smtClean="0"/>
              <a:t>&lt;h1&gt;, </a:t>
            </a:r>
            <a:r>
              <a:rPr lang="en-US" sz="2400" dirty="0"/>
              <a:t>&lt;</a:t>
            </a:r>
            <a:r>
              <a:rPr lang="en-US" sz="2400" dirty="0" smtClean="0"/>
              <a:t>h2&gt; and &lt;h3&gt; use font size that are larger than that of the default size of text.</a:t>
            </a:r>
          </a:p>
          <a:p>
            <a:r>
              <a:rPr lang="en-US" sz="2400" dirty="0" smtClean="0"/>
              <a:t>&lt;h4&gt; uses the default size.</a:t>
            </a:r>
          </a:p>
          <a:p>
            <a:r>
              <a:rPr lang="en-US" sz="2400" dirty="0"/>
              <a:t>&lt;</a:t>
            </a:r>
            <a:r>
              <a:rPr lang="en-US" sz="2400" dirty="0" smtClean="0"/>
              <a:t>h5&gt; and </a:t>
            </a:r>
            <a:r>
              <a:rPr lang="en-US" sz="2400" dirty="0"/>
              <a:t>&lt;</a:t>
            </a:r>
            <a:r>
              <a:rPr lang="en-US" sz="2400" dirty="0" smtClean="0"/>
              <a:t>h6&gt; use smaller sizes</a:t>
            </a:r>
          </a:p>
          <a:p>
            <a:pPr marL="0" indent="0">
              <a:buNone/>
            </a:pPr>
            <a:endParaRPr lang="en-US" sz="2400" dirty="0" smtClean="0"/>
          </a:p>
          <a:p>
            <a:r>
              <a:rPr lang="en-US" sz="2400" dirty="0" smtClean="0"/>
              <a:t>HTML paragraphs are defined with the </a:t>
            </a:r>
            <a:r>
              <a:rPr lang="en-US" sz="2400" b="1" dirty="0" smtClean="0">
                <a:solidFill>
                  <a:schemeClr val="accent1">
                    <a:lumMod val="60000"/>
                    <a:lumOff val="40000"/>
                  </a:schemeClr>
                </a:solidFill>
              </a:rPr>
              <a:t>&lt;p&gt;</a:t>
            </a:r>
            <a:r>
              <a:rPr lang="en-US" sz="2400" dirty="0" smtClean="0">
                <a:solidFill>
                  <a:schemeClr val="accent1">
                    <a:lumMod val="60000"/>
                    <a:lumOff val="40000"/>
                  </a:schemeClr>
                </a:solidFill>
              </a:rPr>
              <a:t> tag</a:t>
            </a:r>
            <a:endParaRPr lang="en-US" sz="2400" dirty="0">
              <a:solidFill>
                <a:schemeClr val="accent1">
                  <a:lumMod val="60000"/>
                  <a:lumOff val="40000"/>
                </a:schemeClr>
              </a:solidFill>
            </a:endParaRPr>
          </a:p>
          <a:p>
            <a:pPr marL="0" indent="0">
              <a:buNone/>
            </a:pPr>
            <a:r>
              <a:rPr lang="en-US" sz="2400" dirty="0" smtClean="0"/>
              <a:t> Syntax:</a:t>
            </a:r>
          </a:p>
          <a:p>
            <a:pPr marL="0" indent="0">
              <a:buNone/>
            </a:pPr>
            <a:r>
              <a:rPr lang="en-US" sz="2400" dirty="0"/>
              <a:t> </a:t>
            </a:r>
            <a:r>
              <a:rPr lang="en-US" sz="2400" dirty="0" smtClean="0"/>
              <a:t>    &lt;p&gt; write </a:t>
            </a:r>
            <a:r>
              <a:rPr lang="en-US" sz="2400" dirty="0"/>
              <a:t>s</a:t>
            </a:r>
            <a:r>
              <a:rPr lang="en-US" sz="2400" dirty="0" smtClean="0"/>
              <a:t>ome text &lt;/p&gt;</a:t>
            </a:r>
            <a:endParaRPr lang="en-US" sz="2400" dirty="0"/>
          </a:p>
          <a:p>
            <a:r>
              <a:rPr lang="en-US" b="1" dirty="0" smtClean="0"/>
              <a:t>LINE BREAK :  </a:t>
            </a:r>
            <a:r>
              <a:rPr lang="en-US" dirty="0" smtClean="0"/>
              <a:t>The break tag is specified </a:t>
            </a:r>
            <a:r>
              <a:rPr lang="en-US" b="1" dirty="0" smtClean="0">
                <a:solidFill>
                  <a:schemeClr val="accent1">
                    <a:lumMod val="60000"/>
                    <a:lumOff val="40000"/>
                  </a:schemeClr>
                </a:solidFill>
              </a:rPr>
              <a:t>&lt;br /&gt;</a:t>
            </a:r>
          </a:p>
          <a:p>
            <a:pPr marL="0" indent="0">
              <a:buNone/>
            </a:pPr>
            <a:r>
              <a:rPr lang="en-US" dirty="0" smtClean="0"/>
              <a:t>	By using this tag the contents displayed in the next line</a:t>
            </a:r>
            <a:endParaRPr lang="en-US" dirty="0"/>
          </a:p>
        </p:txBody>
      </p:sp>
    </p:spTree>
    <p:extLst>
      <p:ext uri="{BB962C8B-B14F-4D97-AF65-F5344CB8AC3E}">
        <p14:creationId xmlns="" xmlns:p14="http://schemas.microsoft.com/office/powerpoint/2010/main" val="4127174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6131" y="1319349"/>
            <a:ext cx="11035937" cy="4467497"/>
          </a:xfrm>
        </p:spPr>
        <p:txBody>
          <a:bodyPr>
            <a:normAutofit/>
          </a:bodyPr>
          <a:lstStyle/>
          <a:p>
            <a:r>
              <a:rPr lang="en-US" sz="2400" dirty="0" smtClean="0"/>
              <a:t>Emphasis tag , </a:t>
            </a:r>
            <a:r>
              <a:rPr lang="en-US" sz="2400" dirty="0">
                <a:solidFill>
                  <a:srgbClr val="92D050"/>
                </a:solidFill>
              </a:rPr>
              <a:t>&lt;</a:t>
            </a:r>
            <a:r>
              <a:rPr lang="en-US" sz="2400" dirty="0" err="1">
                <a:solidFill>
                  <a:srgbClr val="92D050"/>
                </a:solidFill>
              </a:rPr>
              <a:t>em</a:t>
            </a:r>
            <a:r>
              <a:rPr lang="en-US" sz="2400" dirty="0">
                <a:solidFill>
                  <a:srgbClr val="92D050"/>
                </a:solidFill>
              </a:rPr>
              <a:t>&gt; </a:t>
            </a:r>
            <a:r>
              <a:rPr lang="en-US" sz="2400" dirty="0" smtClean="0"/>
              <a:t>specifies that its textual content is special and more browsers use </a:t>
            </a:r>
            <a:r>
              <a:rPr lang="en-US" sz="2400" b="1" dirty="0" smtClean="0"/>
              <a:t>italics </a:t>
            </a:r>
            <a:r>
              <a:rPr lang="en-US" sz="2400" dirty="0" smtClean="0"/>
              <a:t>for such contents.</a:t>
            </a:r>
          </a:p>
          <a:p>
            <a:r>
              <a:rPr lang="en-US" sz="2400" dirty="0" smtClean="0"/>
              <a:t>The strong tag</a:t>
            </a:r>
            <a:r>
              <a:rPr lang="en-US" sz="2400" b="1" dirty="0" smtClean="0"/>
              <a:t>, &lt;</a:t>
            </a:r>
            <a:r>
              <a:rPr lang="en-US" sz="2400" dirty="0">
                <a:solidFill>
                  <a:srgbClr val="92D050"/>
                </a:solidFill>
              </a:rPr>
              <a:t>strong&gt; </a:t>
            </a:r>
            <a:r>
              <a:rPr lang="en-US" sz="2400" dirty="0"/>
              <a:t>is like </a:t>
            </a:r>
            <a:r>
              <a:rPr lang="en-US" sz="2400" dirty="0" smtClean="0"/>
              <a:t>a emphasis tag. Browsers often set the content of strong element in </a:t>
            </a:r>
            <a:r>
              <a:rPr lang="en-US" sz="2400" b="1" dirty="0" smtClean="0"/>
              <a:t>bold.</a:t>
            </a:r>
          </a:p>
          <a:p>
            <a:r>
              <a:rPr lang="en-US" sz="2400" dirty="0" smtClean="0"/>
              <a:t>Subscript and superscript characters can be specified by the </a:t>
            </a:r>
            <a:r>
              <a:rPr lang="en-US" sz="2400" dirty="0">
                <a:solidFill>
                  <a:srgbClr val="92D050"/>
                </a:solidFill>
              </a:rPr>
              <a:t>&lt;sub&gt; and &lt;sup&gt;.</a:t>
            </a:r>
          </a:p>
          <a:p>
            <a:r>
              <a:rPr lang="en-US" sz="2400" dirty="0" smtClean="0"/>
              <a:t>  X</a:t>
            </a:r>
            <a:r>
              <a:rPr lang="en-US" sz="2400" baseline="-50000" dirty="0" smtClean="0"/>
              <a:t>2</a:t>
            </a:r>
            <a:r>
              <a:rPr lang="en-US" sz="2400" baseline="30000" dirty="0" smtClean="0"/>
              <a:t>3    </a:t>
            </a:r>
            <a:r>
              <a:rPr lang="en-US" sz="2400" dirty="0" smtClean="0"/>
              <a:t>+ Y</a:t>
            </a:r>
            <a:r>
              <a:rPr lang="en-US" sz="2400" baseline="-25000" dirty="0" smtClean="0"/>
              <a:t>1</a:t>
            </a:r>
            <a:r>
              <a:rPr lang="en-US" sz="2400" baseline="30000" dirty="0" smtClean="0"/>
              <a:t>2</a:t>
            </a:r>
          </a:p>
          <a:p>
            <a:pPr marL="0" indent="0">
              <a:buNone/>
            </a:pPr>
            <a:r>
              <a:rPr lang="en-US" sz="2400" dirty="0" smtClean="0"/>
              <a:t>	</a:t>
            </a:r>
            <a:r>
              <a:rPr lang="en-US" sz="2400" dirty="0" smtClean="0">
                <a:solidFill>
                  <a:srgbClr val="92D050"/>
                </a:solidFill>
              </a:rPr>
              <a:t>X&lt;sub&gt;2&lt;/sub&gt;&lt;sup&gt;3&lt;/sup&gt; + Y</a:t>
            </a:r>
            <a:r>
              <a:rPr lang="en-US" sz="2400" dirty="0">
                <a:solidFill>
                  <a:srgbClr val="92D050"/>
                </a:solidFill>
              </a:rPr>
              <a:t> </a:t>
            </a:r>
            <a:r>
              <a:rPr lang="en-US" sz="2400" dirty="0" smtClean="0">
                <a:solidFill>
                  <a:srgbClr val="92D050"/>
                </a:solidFill>
              </a:rPr>
              <a:t>&lt;sub&gt;1&lt;/</a:t>
            </a:r>
            <a:r>
              <a:rPr lang="en-US" sz="2400" dirty="0">
                <a:solidFill>
                  <a:srgbClr val="92D050"/>
                </a:solidFill>
              </a:rPr>
              <a:t>sub&gt;&lt;</a:t>
            </a:r>
            <a:r>
              <a:rPr lang="en-US" sz="2400" dirty="0" smtClean="0">
                <a:solidFill>
                  <a:srgbClr val="92D050"/>
                </a:solidFill>
              </a:rPr>
              <a:t>sup&gt;2&lt;/</a:t>
            </a:r>
            <a:r>
              <a:rPr lang="en-US" sz="2400" dirty="0">
                <a:solidFill>
                  <a:srgbClr val="92D050"/>
                </a:solidFill>
              </a:rPr>
              <a:t>sup&gt; </a:t>
            </a:r>
          </a:p>
        </p:txBody>
      </p:sp>
      <p:sp>
        <p:nvSpPr>
          <p:cNvPr id="4" name="Title 1"/>
          <p:cNvSpPr>
            <a:spLocks noGrp="1"/>
          </p:cNvSpPr>
          <p:nvPr>
            <p:ph type="title"/>
          </p:nvPr>
        </p:nvSpPr>
        <p:spPr>
          <a:xfrm>
            <a:off x="616131" y="116930"/>
            <a:ext cx="10515600" cy="1202419"/>
          </a:xfrm>
        </p:spPr>
        <p:txBody>
          <a:bodyPr>
            <a:normAutofit/>
          </a:bodyPr>
          <a:lstStyle/>
          <a:p>
            <a:pPr algn="ctr"/>
            <a:r>
              <a:rPr lang="en-US" b="1" dirty="0" smtClean="0">
                <a:solidFill>
                  <a:srgbClr val="FFFF00"/>
                </a:solidFill>
              </a:rPr>
              <a:t>HTML Headings and Paragraphs</a:t>
            </a:r>
            <a:endParaRPr lang="en-US" b="1" dirty="0">
              <a:solidFill>
                <a:srgbClr val="FFFF00"/>
              </a:solidFill>
            </a:endParaRPr>
          </a:p>
        </p:txBody>
      </p:sp>
    </p:spTree>
    <p:extLst>
      <p:ext uri="{BB962C8B-B14F-4D97-AF65-F5344CB8AC3E}">
        <p14:creationId xmlns="" xmlns:p14="http://schemas.microsoft.com/office/powerpoint/2010/main" val="510340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3595"/>
          </a:xfrm>
        </p:spPr>
        <p:txBody>
          <a:bodyPr/>
          <a:lstStyle/>
          <a:p>
            <a:r>
              <a:rPr lang="en-US" dirty="0" smtClean="0">
                <a:solidFill>
                  <a:srgbClr val="FFFF00"/>
                </a:solidFill>
              </a:rPr>
              <a:t>Text alignment</a:t>
            </a:r>
            <a:endParaRPr lang="en-IN" dirty="0">
              <a:solidFill>
                <a:srgbClr val="FFFF00"/>
              </a:solidFill>
            </a:endParaRPr>
          </a:p>
        </p:txBody>
      </p:sp>
      <p:sp>
        <p:nvSpPr>
          <p:cNvPr id="3" name="Content Placeholder 2"/>
          <p:cNvSpPr>
            <a:spLocks noGrp="1"/>
          </p:cNvSpPr>
          <p:nvPr>
            <p:ph idx="1"/>
          </p:nvPr>
        </p:nvSpPr>
        <p:spPr>
          <a:xfrm>
            <a:off x="838200" y="1267097"/>
            <a:ext cx="10983686" cy="920932"/>
          </a:xfrm>
        </p:spPr>
        <p:txBody>
          <a:bodyPr>
            <a:normAutofit/>
          </a:bodyPr>
          <a:lstStyle/>
          <a:p>
            <a:r>
              <a:rPr lang="en-US" sz="2800" dirty="0" smtClean="0"/>
              <a:t>We can align the text at right, left and center.</a:t>
            </a:r>
          </a:p>
          <a:p>
            <a:pPr marL="0" indent="0">
              <a:buNone/>
            </a:pPr>
            <a:endParaRPr lang="en-US" sz="2800" dirty="0" smtClean="0"/>
          </a:p>
        </p:txBody>
      </p:sp>
      <p:pic>
        <p:nvPicPr>
          <p:cNvPr id="4" name="Picture 3"/>
          <p:cNvPicPr>
            <a:picLocks noChangeAspect="1"/>
          </p:cNvPicPr>
          <p:nvPr/>
        </p:nvPicPr>
        <p:blipFill>
          <a:blip r:embed="rId2"/>
          <a:stretch>
            <a:fillRect/>
          </a:stretch>
        </p:blipFill>
        <p:spPr>
          <a:xfrm>
            <a:off x="411616" y="2028960"/>
            <a:ext cx="6800850" cy="2181225"/>
          </a:xfrm>
          <a:prstGeom prst="rect">
            <a:avLst/>
          </a:prstGeom>
        </p:spPr>
      </p:pic>
      <p:pic>
        <p:nvPicPr>
          <p:cNvPr id="5" name="Picture 4"/>
          <p:cNvPicPr>
            <a:picLocks noChangeAspect="1"/>
          </p:cNvPicPr>
          <p:nvPr/>
        </p:nvPicPr>
        <p:blipFill>
          <a:blip r:embed="rId3"/>
          <a:stretch>
            <a:fillRect/>
          </a:stretch>
        </p:blipFill>
        <p:spPr>
          <a:xfrm>
            <a:off x="7212466" y="3702637"/>
            <a:ext cx="4886325" cy="2695575"/>
          </a:xfrm>
          <a:prstGeom prst="rect">
            <a:avLst/>
          </a:prstGeom>
        </p:spPr>
      </p:pic>
    </p:spTree>
    <p:extLst>
      <p:ext uri="{BB962C8B-B14F-4D97-AF65-F5344CB8AC3E}">
        <p14:creationId xmlns="" xmlns:p14="http://schemas.microsoft.com/office/powerpoint/2010/main" val="11592336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2630</TotalTime>
  <Words>2062</Words>
  <Application>Microsoft Office PowerPoint</Application>
  <PresentationFormat>Custom</PresentationFormat>
  <Paragraphs>486</Paragraphs>
  <Slides>50</Slides>
  <Notes>3</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Damask</vt:lpstr>
      <vt:lpstr>What is HTML? </vt:lpstr>
      <vt:lpstr>Structure of HTML</vt:lpstr>
      <vt:lpstr>Structure of HTML</vt:lpstr>
      <vt:lpstr>Example Program</vt:lpstr>
      <vt:lpstr>Slide 5</vt:lpstr>
      <vt:lpstr>HTML Basic tags</vt:lpstr>
      <vt:lpstr>HTML Headings and Paragraphs</vt:lpstr>
      <vt:lpstr>HTML Headings and Paragraphs</vt:lpstr>
      <vt:lpstr>Text alignment</vt:lpstr>
      <vt:lpstr>Examples</vt:lpstr>
      <vt:lpstr>Image Tag</vt:lpstr>
      <vt:lpstr>Slide 12</vt:lpstr>
      <vt:lpstr>Using &lt;DIV&gt; and &lt;SPAN&gt; Block and Inline Elements</vt:lpstr>
      <vt:lpstr>Block and Inline Elements</vt:lpstr>
      <vt:lpstr> &lt;div&gt; Tag</vt:lpstr>
      <vt:lpstr>&lt;span&gt; Tag</vt:lpstr>
      <vt:lpstr>Meta element</vt:lpstr>
      <vt:lpstr>Slide 18</vt:lpstr>
      <vt:lpstr>Slide 19</vt:lpstr>
      <vt:lpstr>Slide 20</vt:lpstr>
      <vt:lpstr>Slide 21</vt:lpstr>
      <vt:lpstr>Slide 22</vt:lpstr>
      <vt:lpstr>Lists</vt:lpstr>
      <vt:lpstr>LIST types</vt:lpstr>
      <vt:lpstr>Tables</vt:lpstr>
      <vt:lpstr>Tables Example</vt:lpstr>
      <vt:lpstr>Slide 27</vt:lpstr>
      <vt:lpstr>Slide 28</vt:lpstr>
      <vt:lpstr>Table  --  Rowspan &amp; colspan</vt:lpstr>
      <vt:lpstr>Slide 30</vt:lpstr>
      <vt:lpstr>Slide 31</vt:lpstr>
      <vt:lpstr>Slide 32</vt:lpstr>
      <vt:lpstr>HTML Basic tags</vt:lpstr>
      <vt:lpstr>Slide 34</vt:lpstr>
      <vt:lpstr>Slide 35</vt:lpstr>
      <vt:lpstr>Slide 36</vt:lpstr>
      <vt:lpstr>Slide 37</vt:lpstr>
      <vt:lpstr>Slide 38</vt:lpstr>
      <vt:lpstr>Slide 39</vt:lpstr>
      <vt:lpstr>Slide 40</vt:lpstr>
      <vt:lpstr>Slide 41</vt:lpstr>
      <vt:lpstr>Self-validating input types</vt:lpstr>
      <vt:lpstr>Slide 43</vt:lpstr>
      <vt:lpstr>Slide 44</vt:lpstr>
      <vt:lpstr>Slide 45</vt:lpstr>
      <vt:lpstr>Slide 46</vt:lpstr>
      <vt:lpstr>Slide 47</vt:lpstr>
      <vt:lpstr>Slide 48</vt:lpstr>
      <vt:lpstr>Slide 49</vt:lpstr>
      <vt:lpstr>Slide 50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HTML?</dc:title>
  <dc:creator>exam3</dc:creator>
  <cp:lastModifiedBy>y19it15</cp:lastModifiedBy>
  <cp:revision>177</cp:revision>
  <dcterms:created xsi:type="dcterms:W3CDTF">2020-08-14T05:17:36Z</dcterms:created>
  <dcterms:modified xsi:type="dcterms:W3CDTF">2021-09-14T09:01:01Z</dcterms:modified>
</cp:coreProperties>
</file>